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72" r:id="rId2"/>
    <p:sldId id="275" r:id="rId3"/>
    <p:sldId id="260" r:id="rId4"/>
    <p:sldId id="261" r:id="rId5"/>
    <p:sldId id="271" r:id="rId6"/>
    <p:sldId id="360" r:id="rId7"/>
    <p:sldId id="358" r:id="rId8"/>
    <p:sldId id="359" r:id="rId9"/>
    <p:sldId id="307" r:id="rId10"/>
    <p:sldId id="384" r:id="rId11"/>
    <p:sldId id="385" r:id="rId12"/>
    <p:sldId id="361" r:id="rId13"/>
    <p:sldId id="263" r:id="rId14"/>
    <p:sldId id="356" r:id="rId15"/>
    <p:sldId id="293" r:id="rId16"/>
    <p:sldId id="294" r:id="rId17"/>
    <p:sldId id="296" r:id="rId18"/>
    <p:sldId id="302" r:id="rId19"/>
    <p:sldId id="308" r:id="rId20"/>
    <p:sldId id="306" r:id="rId21"/>
    <p:sldId id="269" r:id="rId22"/>
    <p:sldId id="351" r:id="rId23"/>
    <p:sldId id="352" r:id="rId24"/>
    <p:sldId id="342" r:id="rId25"/>
    <p:sldId id="343" r:id="rId26"/>
    <p:sldId id="344" r:id="rId27"/>
    <p:sldId id="345" r:id="rId28"/>
    <p:sldId id="346" r:id="rId29"/>
    <p:sldId id="347" r:id="rId30"/>
    <p:sldId id="348" r:id="rId31"/>
    <p:sldId id="349" r:id="rId32"/>
    <p:sldId id="350" r:id="rId33"/>
    <p:sldId id="280" r:id="rId34"/>
    <p:sldId id="331" r:id="rId35"/>
    <p:sldId id="332" r:id="rId36"/>
    <p:sldId id="333" r:id="rId37"/>
    <p:sldId id="338" r:id="rId38"/>
    <p:sldId id="334" r:id="rId39"/>
    <p:sldId id="335" r:id="rId40"/>
    <p:sldId id="336" r:id="rId41"/>
    <p:sldId id="337" r:id="rId42"/>
    <p:sldId id="362" r:id="rId43"/>
    <p:sldId id="38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77" r:id="rId58"/>
    <p:sldId id="378" r:id="rId59"/>
    <p:sldId id="379" r:id="rId60"/>
    <p:sldId id="380" r:id="rId61"/>
    <p:sldId id="382" r:id="rId62"/>
    <p:sldId id="281" r:id="rId63"/>
    <p:sldId id="320" r:id="rId64"/>
    <p:sldId id="322" r:id="rId65"/>
    <p:sldId id="323" r:id="rId66"/>
    <p:sldId id="329" r:id="rId67"/>
    <p:sldId id="282" r:id="rId68"/>
    <p:sldId id="394" r:id="rId69"/>
    <p:sldId id="287" r:id="rId70"/>
    <p:sldId id="399" r:id="rId71"/>
    <p:sldId id="396" r:id="rId72"/>
    <p:sldId id="398" r:id="rId73"/>
    <p:sldId id="401" r:id="rId74"/>
    <p:sldId id="395" r:id="rId75"/>
    <p:sldId id="290" r:id="rId76"/>
    <p:sldId id="402" r:id="rId77"/>
    <p:sldId id="404" r:id="rId78"/>
    <p:sldId id="387" r:id="rId79"/>
    <p:sldId id="388" r:id="rId80"/>
    <p:sldId id="389" r:id="rId81"/>
    <p:sldId id="390" r:id="rId82"/>
    <p:sldId id="391" r:id="rId83"/>
    <p:sldId id="403" r:id="rId84"/>
    <p:sldId id="312" r:id="rId85"/>
    <p:sldId id="313" r:id="rId86"/>
    <p:sldId id="314" r:id="rId87"/>
    <p:sldId id="283" r:id="rId88"/>
    <p:sldId id="303" r:id="rId89"/>
    <p:sldId id="315" r:id="rId90"/>
    <p:sldId id="286" r:id="rId91"/>
    <p:sldId id="284" r:id="rId92"/>
    <p:sldId id="386" r:id="rId93"/>
    <p:sldId id="340" r:id="rId94"/>
    <p:sldId id="341" r:id="rId95"/>
    <p:sldId id="339" r:id="rId96"/>
    <p:sldId id="316" r:id="rId97"/>
    <p:sldId id="317" r:id="rId98"/>
    <p:sldId id="318" r:id="rId99"/>
    <p:sldId id="328" r:id="rId10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1402"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image" Target="../media/image17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583" cy="480388"/>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idx="1"/>
          </p:nvPr>
        </p:nvSpPr>
        <p:spPr>
          <a:xfrm>
            <a:off x="4142962" y="0"/>
            <a:ext cx="3170583" cy="480388"/>
          </a:xfrm>
          <a:prstGeom prst="rect">
            <a:avLst/>
          </a:prstGeom>
        </p:spPr>
        <p:txBody>
          <a:bodyPr vert="horz" lIns="94851" tIns="47425" rIns="94851" bIns="47425" rtlCol="0"/>
          <a:lstStyle>
            <a:lvl1pPr algn="r">
              <a:defRPr sz="1200"/>
            </a:lvl1pPr>
          </a:lstStyle>
          <a:p>
            <a:fld id="{2418CCC4-BCA8-45E0-80A4-FA2C740996FD}" type="datetimeFigureOut">
              <a:rPr lang="en-US" smtClean="0"/>
              <a:t>2/21/2016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4851" tIns="47425" rIns="94851" bIns="47425" rtlCol="0" anchor="ctr"/>
          <a:lstStyle/>
          <a:p>
            <a:endParaRPr lang="en-US"/>
          </a:p>
        </p:txBody>
      </p:sp>
      <p:sp>
        <p:nvSpPr>
          <p:cNvPr id="5" name="Notes Placeholder 4"/>
          <p:cNvSpPr>
            <a:spLocks noGrp="1"/>
          </p:cNvSpPr>
          <p:nvPr>
            <p:ph type="body" sz="quarter" idx="3"/>
          </p:nvPr>
        </p:nvSpPr>
        <p:spPr>
          <a:xfrm>
            <a:off x="732183" y="4561226"/>
            <a:ext cx="5850835" cy="4320213"/>
          </a:xfrm>
          <a:prstGeom prst="rect">
            <a:avLst/>
          </a:prstGeom>
        </p:spPr>
        <p:txBody>
          <a:bodyPr vert="horz" lIns="94851" tIns="47425" rIns="94851" bIns="4742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173"/>
            <a:ext cx="3170583" cy="480388"/>
          </a:xfrm>
          <a:prstGeom prst="rect">
            <a:avLst/>
          </a:prstGeom>
        </p:spPr>
        <p:txBody>
          <a:bodyPr vert="horz" lIns="94851" tIns="47425" rIns="94851" bIns="47425" rtlCol="0" anchor="b"/>
          <a:lstStyle>
            <a:lvl1pPr algn="l">
              <a:defRPr sz="1200"/>
            </a:lvl1pPr>
          </a:lstStyle>
          <a:p>
            <a:endParaRPr lang="en-US"/>
          </a:p>
        </p:txBody>
      </p:sp>
      <p:sp>
        <p:nvSpPr>
          <p:cNvPr id="7" name="Slide Number Placeholder 6"/>
          <p:cNvSpPr>
            <a:spLocks noGrp="1"/>
          </p:cNvSpPr>
          <p:nvPr>
            <p:ph type="sldNum" sz="quarter" idx="5"/>
          </p:nvPr>
        </p:nvSpPr>
        <p:spPr>
          <a:xfrm>
            <a:off x="4142962" y="9119173"/>
            <a:ext cx="3170583" cy="480388"/>
          </a:xfrm>
          <a:prstGeom prst="rect">
            <a:avLst/>
          </a:prstGeom>
        </p:spPr>
        <p:txBody>
          <a:bodyPr vert="horz" lIns="94851" tIns="47425" rIns="94851" bIns="47425" rtlCol="0" anchor="b"/>
          <a:lstStyle>
            <a:lvl1pPr algn="r">
              <a:defRPr sz="1200"/>
            </a:lvl1pPr>
          </a:lstStyle>
          <a:p>
            <a:fld id="{6F2B3109-F9C7-4182-AA7C-5678E8717842}" type="slidenum">
              <a:rPr lang="en-US" smtClean="0"/>
              <a:t>‹#›</a:t>
            </a:fld>
            <a:endParaRPr lang="en-US"/>
          </a:p>
        </p:txBody>
      </p:sp>
    </p:spTree>
    <p:extLst>
      <p:ext uri="{BB962C8B-B14F-4D97-AF65-F5344CB8AC3E}">
        <p14:creationId xmlns:p14="http://schemas.microsoft.com/office/powerpoint/2010/main" val="17644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3CED88-870E-4BAD-B621-22A57AF6C6B8}" type="slidenum">
              <a:rPr lang="en-US" smtClean="0"/>
              <a:t>1</a:t>
            </a:fld>
            <a:endParaRPr lang="en-US"/>
          </a:p>
        </p:txBody>
      </p:sp>
    </p:spTree>
    <p:extLst>
      <p:ext uri="{BB962C8B-B14F-4D97-AF65-F5344CB8AC3E}">
        <p14:creationId xmlns:p14="http://schemas.microsoft.com/office/powerpoint/2010/main" val="2312452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1323DC5B-740D-4707-9922-8E10DFAD996B}" type="slidenum">
              <a:rPr lang="en-US" altLang="en-US" smtClean="0"/>
              <a:pPr eaLnBrk="1" hangingPunct="1"/>
              <a:t>65</a:t>
            </a:fld>
            <a:endParaRPr lang="en-US" alt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75360" y="4560570"/>
            <a:ext cx="5364480" cy="4320540"/>
          </a:xfrm>
          <a:noFill/>
        </p:spPr>
        <p:txBody>
          <a:bodyPr/>
          <a:lstStyle/>
          <a:p>
            <a:pPr eaLnBrk="1" hangingPunct="1"/>
            <a:endParaRPr lang="en-US" alt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1"/>
          <p:cNvSpPr>
            <a:spLocks noGrp="1" noRot="1" noChangeAspect="1" noChangeArrowheads="1"/>
          </p:cNvSpPr>
          <p:nvPr>
            <p:ph type="sldImg"/>
          </p:nvPr>
        </p:nvSpPr>
        <p:spPr>
          <a:solidFill>
            <a:srgbClr val="FFFFFF"/>
          </a:solidFill>
          <a:ln/>
        </p:spPr>
      </p:sp>
      <p:sp>
        <p:nvSpPr>
          <p:cNvPr id="309251" name="Rectangle 2"/>
          <p:cNvSpPr>
            <a:spLocks noGrp="1" noChangeArrowheads="1"/>
          </p:cNvSpPr>
          <p:nvPr>
            <p:ph type="body" idx="1"/>
          </p:nvPr>
        </p:nvSpPr>
        <p:spPr>
          <a:noFill/>
          <a:ln/>
        </p:spPr>
        <p:txBody>
          <a:bodyPr/>
          <a:lstStyle/>
          <a:p>
            <a:pPr eaLnBrk="1" hangingPunct="1"/>
            <a:r>
              <a:rPr lang="en-US" sz="2400" dirty="0" err="1">
                <a:latin typeface="Lucida Grande" charset="0"/>
                <a:sym typeface="Lucida Grande" charset="0"/>
              </a:rPr>
              <a:t>Mahalanobis</a:t>
            </a:r>
            <a:r>
              <a:rPr lang="en-US" sz="2400" dirty="0">
                <a:latin typeface="Lucida Grande" charset="0"/>
                <a:sym typeface="Lucida Grande" charset="0"/>
              </a:rPr>
              <a:t> distance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p:spPr>
        <p:txBody>
          <a:bodyPr/>
          <a:lstStyle/>
          <a:p>
            <a:pPr defTabSz="1000840"/>
            <a:fld id="{D9C39B69-A013-4480-8BC4-84404E7B1181}" type="slidenum">
              <a:rPr lang="en-US">
                <a:ea typeface="ＭＳ Ｐゴシック" charset="-128"/>
                <a:cs typeface="ＭＳ Ｐゴシック" charset="-128"/>
              </a:rPr>
              <a:pPr defTabSz="1000840"/>
              <a:t>88</a:t>
            </a:fld>
            <a:endParaRPr lang="en-US">
              <a:ea typeface="ＭＳ Ｐゴシック" charset="-128"/>
              <a:cs typeface="ＭＳ Ｐゴシック" charset="-128"/>
            </a:endParaRPr>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C6B6E2EC-038C-4345-9F5B-AFA84004738D}" type="slidenum">
              <a:rPr lang="en-US" altLang="en-US" smtClean="0"/>
              <a:pPr eaLnBrk="1" hangingPunct="1"/>
              <a:t>96</a:t>
            </a:fld>
            <a:endParaRPr lang="en-US" alt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975360" y="4560570"/>
            <a:ext cx="5364480" cy="4320540"/>
          </a:xfrm>
          <a:noFill/>
        </p:spPr>
        <p:txBody>
          <a:bodyPr/>
          <a:lstStyle/>
          <a:p>
            <a:pPr eaLnBrk="1" hangingPunct="1"/>
            <a:endParaRPr lang="en-US" alt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32B20884-7DE7-4402-AB92-D28F08817369}" type="slidenum">
              <a:rPr lang="en-US" altLang="en-US" smtClean="0"/>
              <a:pPr eaLnBrk="1" hangingPunct="1"/>
              <a:t>97</a:t>
            </a:fld>
            <a:endParaRPr lang="en-US" alt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75360" y="4560570"/>
            <a:ext cx="5364480" cy="4320540"/>
          </a:xfrm>
          <a:noFill/>
        </p:spPr>
        <p:txBody>
          <a:bodyPr/>
          <a:lstStyle/>
          <a:p>
            <a:pPr eaLnBrk="1" hangingPunct="1"/>
            <a:endParaRPr lang="en-US" alt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92F5B3AB-8B6B-4619-A435-554187DAA6CD}" type="slidenum">
              <a:rPr lang="en-US" altLang="en-US" smtClean="0"/>
              <a:pPr eaLnBrk="1" hangingPunct="1"/>
              <a:t>98</a:t>
            </a:fld>
            <a:endParaRPr lang="en-US" alt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975360" y="4560570"/>
            <a:ext cx="5364480" cy="4320540"/>
          </a:xfrm>
          <a:noFill/>
        </p:spPr>
        <p:txBody>
          <a:bodyPr/>
          <a:lstStyle/>
          <a:p>
            <a:pPr eaLnBrk="1" hangingPunct="1"/>
            <a:endParaRPr lang="en-US" alt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35</a:t>
            </a:fld>
            <a:endParaRPr lang="en-US"/>
          </a:p>
        </p:txBody>
      </p:sp>
    </p:spTree>
    <p:extLst>
      <p:ext uri="{BB962C8B-B14F-4D97-AF65-F5344CB8AC3E}">
        <p14:creationId xmlns:p14="http://schemas.microsoft.com/office/powerpoint/2010/main" val="36782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36</a:t>
            </a:fld>
            <a:endParaRPr lang="en-US"/>
          </a:p>
        </p:txBody>
      </p:sp>
    </p:spTree>
    <p:extLst>
      <p:ext uri="{BB962C8B-B14F-4D97-AF65-F5344CB8AC3E}">
        <p14:creationId xmlns:p14="http://schemas.microsoft.com/office/powerpoint/2010/main" val="136180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37</a:t>
            </a:fld>
            <a:endParaRPr lang="en-US"/>
          </a:p>
        </p:txBody>
      </p:sp>
    </p:spTree>
    <p:extLst>
      <p:ext uri="{BB962C8B-B14F-4D97-AF65-F5344CB8AC3E}">
        <p14:creationId xmlns:p14="http://schemas.microsoft.com/office/powerpoint/2010/main" val="3674021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07DC53-82C5-4109-BD1B-F2BA182C7A11}" type="slidenum">
              <a:rPr lang="en-US" smtClean="0"/>
              <a:t>40</a:t>
            </a:fld>
            <a:endParaRPr lang="en-US"/>
          </a:p>
        </p:txBody>
      </p:sp>
    </p:spTree>
    <p:extLst>
      <p:ext uri="{BB962C8B-B14F-4D97-AF65-F5344CB8AC3E}">
        <p14:creationId xmlns:p14="http://schemas.microsoft.com/office/powerpoint/2010/main" val="3223524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41</a:t>
            </a:fld>
            <a:endParaRPr lang="en-US"/>
          </a:p>
        </p:txBody>
      </p:sp>
    </p:spTree>
    <p:extLst>
      <p:ext uri="{BB962C8B-B14F-4D97-AF65-F5344CB8AC3E}">
        <p14:creationId xmlns:p14="http://schemas.microsoft.com/office/powerpoint/2010/main" val="34708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1"/>
          <p:cNvSpPr>
            <a:spLocks noGrp="1" noRot="1" noChangeAspect="1" noChangeArrowheads="1"/>
          </p:cNvSpPr>
          <p:nvPr>
            <p:ph type="sldImg"/>
          </p:nvPr>
        </p:nvSpPr>
        <p:spPr>
          <a:solidFill>
            <a:srgbClr val="FFFFFF"/>
          </a:solidFill>
          <a:ln/>
        </p:spPr>
      </p:sp>
      <p:sp>
        <p:nvSpPr>
          <p:cNvPr id="309251" name="Rectangle 2"/>
          <p:cNvSpPr>
            <a:spLocks noGrp="1" noChangeArrowheads="1"/>
          </p:cNvSpPr>
          <p:nvPr>
            <p:ph type="body" idx="1"/>
          </p:nvPr>
        </p:nvSpPr>
        <p:spPr>
          <a:noFill/>
          <a:ln/>
        </p:spPr>
        <p:txBody>
          <a:bodyPr/>
          <a:lstStyle/>
          <a:p>
            <a:pPr eaLnBrk="1" hangingPunct="1"/>
            <a:r>
              <a:rPr lang="en-US" sz="2400" dirty="0" err="1">
                <a:latin typeface="Lucida Grande" charset="0"/>
                <a:sym typeface="Lucida Grande" charset="0"/>
              </a:rPr>
              <a:t>Mahalanobis</a:t>
            </a:r>
            <a:r>
              <a:rPr lang="en-US" sz="2400" dirty="0">
                <a:latin typeface="Lucida Grande" charset="0"/>
                <a:sym typeface="Lucida Grande" charset="0"/>
              </a:rPr>
              <a:t> distance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noGrp="1" noRot="1" noChangeAspect="1" noChangeArrowheads="1"/>
          </p:cNvSpPr>
          <p:nvPr>
            <p:ph type="sldImg"/>
          </p:nvPr>
        </p:nvSpPr>
        <p:spPr>
          <a:solidFill>
            <a:srgbClr val="FFFFFF"/>
          </a:solidFill>
          <a:ln/>
        </p:spPr>
      </p:sp>
      <p:sp>
        <p:nvSpPr>
          <p:cNvPr id="314371" name="Rectangle 2"/>
          <p:cNvSpPr>
            <a:spLocks noGrp="1" noChangeArrowheads="1"/>
          </p:cNvSpPr>
          <p:nvPr>
            <p:ph type="body" idx="1"/>
          </p:nvPr>
        </p:nvSpPr>
        <p:spPr>
          <a:noFill/>
          <a:ln/>
        </p:spPr>
        <p:txBody>
          <a:bodyPr/>
          <a:lstStyle/>
          <a:p>
            <a:pPr eaLnBrk="1" hangingPunct="1"/>
            <a:r>
              <a:rPr lang="en-US" sz="2400" dirty="0">
                <a:latin typeface="Lucida Grande" charset="0"/>
                <a:sym typeface="Lucida Grande" charset="0"/>
              </a:rPr>
              <a:t>Sokal1987 see an increase in cranial length (GOL) along this axis too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A3E21C61-D0DE-4FE7-A765-9AFF4B439179}" type="slidenum">
              <a:rPr lang="en-US" altLang="en-US" smtClean="0"/>
              <a:pPr eaLnBrk="1" hangingPunct="1"/>
              <a:t>64</a:t>
            </a:fld>
            <a:endParaRPr lang="en-US" alt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75360" y="4560570"/>
            <a:ext cx="5364480" cy="4320540"/>
          </a:xfrm>
          <a:noFill/>
        </p:spPr>
        <p:txBody>
          <a:bodyPr/>
          <a:lstStyle/>
          <a:p>
            <a:pPr eaLnBrk="1" hangingPunct="1"/>
            <a:endParaRPr lang="en-US" alt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71B88C-BF48-444D-B3D0-0EF358F0ECF5}" type="datetimeFigureOut">
              <a:rPr lang="en-US" smtClean="0"/>
              <a:t>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2824931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71B88C-BF48-444D-B3D0-0EF358F0ECF5}" type="datetimeFigureOut">
              <a:rPr lang="en-US" smtClean="0"/>
              <a:t>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774380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71B88C-BF48-444D-B3D0-0EF358F0ECF5}" type="datetimeFigureOut">
              <a:rPr lang="en-US" smtClean="0"/>
              <a:t>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4131643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vl1pPr>
          </a:lstStyle>
          <a:p>
            <a:pPr>
              <a:defRPr/>
            </a:pPr>
            <a:endParaRPr lang="en-US"/>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7010400" y="6453336"/>
            <a:ext cx="2133600" cy="476250"/>
          </a:xfrm>
        </p:spPr>
        <p:txBody>
          <a:bodyPr/>
          <a:lstStyle>
            <a:lvl1pPr>
              <a:defRPr/>
            </a:lvl1pPr>
          </a:lstStyle>
          <a:p>
            <a:pPr>
              <a:defRPr/>
            </a:pPr>
            <a:fld id="{39A9441C-A09A-4422-9030-1E524ECE9949}" type="slidenum">
              <a:rPr lang="en-US"/>
              <a:pPr>
                <a:defRPr/>
              </a:pPr>
              <a:t>‹#›</a:t>
            </a:fld>
            <a:endParaRPr lang="en-US"/>
          </a:p>
        </p:txBody>
      </p:sp>
    </p:spTree>
    <p:extLst>
      <p:ext uri="{BB962C8B-B14F-4D97-AF65-F5344CB8AC3E}">
        <p14:creationId xmlns:p14="http://schemas.microsoft.com/office/powerpoint/2010/main" val="956401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6001DB-D49B-47EB-BE1B-3D21D1A5E3A8}" type="slidenum">
              <a:rPr lang="en-US"/>
              <a:pPr>
                <a:defRPr/>
              </a:pPr>
              <a:t>‹#›</a:t>
            </a:fld>
            <a:endParaRPr lang="en-US"/>
          </a:p>
        </p:txBody>
      </p:sp>
    </p:spTree>
    <p:extLst>
      <p:ext uri="{BB962C8B-B14F-4D97-AF65-F5344CB8AC3E}">
        <p14:creationId xmlns:p14="http://schemas.microsoft.com/office/powerpoint/2010/main" val="2432275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D83A6D4E-A9BC-4E0C-B64E-B22B7A3A76D5}" type="slidenum">
              <a:rPr lang="en-US"/>
              <a:pPr>
                <a:defRPr/>
              </a:pPr>
              <a:t>‹#›</a:t>
            </a:fld>
            <a:endParaRPr lang="en-US"/>
          </a:p>
        </p:txBody>
      </p:sp>
    </p:spTree>
    <p:extLst>
      <p:ext uri="{BB962C8B-B14F-4D97-AF65-F5344CB8AC3E}">
        <p14:creationId xmlns:p14="http://schemas.microsoft.com/office/powerpoint/2010/main" val="3301837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71B88C-BF48-444D-B3D0-0EF358F0ECF5}" type="datetimeFigureOut">
              <a:rPr lang="en-US" smtClean="0"/>
              <a:t>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2589336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71B88C-BF48-444D-B3D0-0EF358F0ECF5}" type="datetimeFigureOut">
              <a:rPr lang="en-US" smtClean="0"/>
              <a:t>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791051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71B88C-BF48-444D-B3D0-0EF358F0ECF5}" type="datetimeFigureOut">
              <a:rPr lang="en-US" smtClean="0"/>
              <a:t>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96118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71B88C-BF48-444D-B3D0-0EF358F0ECF5}" type="datetimeFigureOut">
              <a:rPr lang="en-US" smtClean="0"/>
              <a:t>2/21/2016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428437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71B88C-BF48-444D-B3D0-0EF358F0ECF5}" type="datetimeFigureOut">
              <a:rPr lang="en-US" smtClean="0"/>
              <a:t>2/21/2016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69540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1B88C-BF48-444D-B3D0-0EF358F0ECF5}" type="datetimeFigureOut">
              <a:rPr lang="en-US" smtClean="0"/>
              <a:t>2/21/2016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961475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71B88C-BF48-444D-B3D0-0EF358F0ECF5}" type="datetimeFigureOut">
              <a:rPr lang="en-US" smtClean="0"/>
              <a:t>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317258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71B88C-BF48-444D-B3D0-0EF358F0ECF5}" type="datetimeFigureOut">
              <a:rPr lang="en-US" smtClean="0"/>
              <a:t>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327083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71B88C-BF48-444D-B3D0-0EF358F0ECF5}" type="datetimeFigureOut">
              <a:rPr lang="en-US" smtClean="0"/>
              <a:t>2/21/2016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367C7C-09A1-408A-B5FF-B1E14F508FC5}" type="slidenum">
              <a:rPr lang="en-US" smtClean="0"/>
              <a:t>‹#›</a:t>
            </a:fld>
            <a:endParaRPr lang="en-US"/>
          </a:p>
        </p:txBody>
      </p:sp>
    </p:spTree>
    <p:extLst>
      <p:ext uri="{BB962C8B-B14F-4D97-AF65-F5344CB8AC3E}">
        <p14:creationId xmlns:p14="http://schemas.microsoft.com/office/powerpoint/2010/main" val="2587454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gif"/><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en.wikipedia.org/wiki/File:UCSD_Seal.svg" TargetMode="External"/><Relationship Id="rId4" Type="http://schemas.openxmlformats.org/officeDocument/2006/relationships/image" Target="../media/image2.tiff"/><Relationship Id="rId9"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hapmap.ncbi.nlm.nih.gov/"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1000genomes.or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57.png"/><Relationship Id="rId5" Type="http://schemas.openxmlformats.org/officeDocument/2006/relationships/oleObject" Target="../embeddings/oleObject4.bin"/><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wmf"/></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10.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slideLayout" Target="../slideLayouts/slideLayout2.xml"/><Relationship Id="rId4" Type="http://schemas.openxmlformats.org/officeDocument/2006/relationships/image" Target="../media/image64.wmf"/></Relationships>
</file>

<file path=ppt/slides/_rels/slide3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genome.gov/GWAStudies" TargetMode="Externa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jpeg"/><Relationship Id="rId12" Type="http://schemas.openxmlformats.org/officeDocument/2006/relationships/image" Target="../media/image77.png"/><Relationship Id="rId2" Type="http://schemas.openxmlformats.org/officeDocument/2006/relationships/hyperlink" Target="http://www.raregenomics.org/" TargetMode="Externa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www.clker.com/clipart-2333.html"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0.emf"/><Relationship Id="rId4" Type="http://schemas.openxmlformats.org/officeDocument/2006/relationships/package" Target="../embeddings/Microsoft_Excel_Worksheet1.xlsx"/></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wmf"/><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ping.chd.ucsd.edu/" TargetMode="External"/><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emf"/></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22.png"/><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10.xml"/><Relationship Id="rId7" Type="http://schemas.openxmlformats.org/officeDocument/2006/relationships/image" Target="../media/image132.wmf"/><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31.png"/><Relationship Id="rId5" Type="http://schemas.openxmlformats.org/officeDocument/2006/relationships/image" Target="../media/image130.wmf"/><Relationship Id="rId4" Type="http://schemas.openxmlformats.org/officeDocument/2006/relationships/image" Target="../media/image129.wmf"/><Relationship Id="rId9" Type="http://schemas.openxmlformats.org/officeDocument/2006/relationships/image" Target="../media/image134.png"/></Relationships>
</file>

<file path=ppt/slides/_rels/slide66.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71.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3.xml"/><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3.xml"/><Relationship Id="rId4" Type="http://schemas.openxmlformats.org/officeDocument/2006/relationships/image" Target="../media/image147.png"/></Relationships>
</file>

<file path=ppt/slides/_rels/slide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77.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slideLayout" Target="../slideLayouts/slideLayout12.xml"/><Relationship Id="rId4" Type="http://schemas.openxmlformats.org/officeDocument/2006/relationships/image" Target="../media/image161.w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notesSlide" Target="../notesSlides/notesSlide12.xml"/><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78.png"/><Relationship Id="rId5" Type="http://schemas.openxmlformats.org/officeDocument/2006/relationships/oleObject" Target="../embeddings/oleObject6.bin"/><Relationship Id="rId4" Type="http://schemas.openxmlformats.org/officeDocument/2006/relationships/image" Target="../media/image180.png"/></Relationships>
</file>

<file path=ppt/slides/_rels/slide89.x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4.png"/></Relationships>
</file>

<file path=ppt/slides/_rels/slide9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9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emf"/></Relationships>
</file>

<file path=ppt/slides/_rels/slide96.x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1.jpeg"/></Relationships>
</file>

<file path=ppt/slides/_rels/slide98.x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99.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84095" y="1306329"/>
            <a:ext cx="9004300" cy="1577355"/>
          </a:xfrm>
          <a:prstGeom prst="rect">
            <a:avLst/>
          </a:prstGeom>
          <a:noFill/>
          <a:ln w="9525">
            <a:noFill/>
            <a:miter lim="800000"/>
            <a:headEnd/>
            <a:tailEnd/>
          </a:ln>
        </p:spPr>
        <p:txBody>
          <a:bodyPr wrap="square" anchor="ctr">
            <a:spAutoFit/>
          </a:bodyPr>
          <a:lstStyle/>
          <a:p>
            <a:pPr algn="ctr"/>
            <a:r>
              <a:rPr lang="en-US" sz="4000" b="1" dirty="0"/>
              <a:t>Modern Applied Population Genetics </a:t>
            </a:r>
          </a:p>
          <a:p>
            <a:pPr algn="ctr">
              <a:lnSpc>
                <a:spcPts val="1500"/>
              </a:lnSpc>
              <a:defRPr/>
            </a:pPr>
            <a:endParaRPr lang="en-US" sz="3400" b="1" dirty="0"/>
          </a:p>
          <a:p>
            <a:pPr algn="ctr">
              <a:defRPr/>
            </a:pPr>
            <a:r>
              <a:rPr lang="en-US" sz="2800" b="1" dirty="0" smtClean="0">
                <a:latin typeface="+mn-lt"/>
              </a:rPr>
              <a:t>Nicholas J. Schork, Ph.D.</a:t>
            </a:r>
            <a:endParaRPr lang="en-US" sz="2800" dirty="0" smtClean="0">
              <a:latin typeface="+mn-lt"/>
            </a:endParaRPr>
          </a:p>
          <a:p>
            <a:pPr algn="ctr">
              <a:defRPr/>
            </a:pPr>
            <a:r>
              <a:rPr lang="en-US" sz="1600" b="1" dirty="0" smtClean="0">
                <a:solidFill>
                  <a:schemeClr val="tx1">
                    <a:lumMod val="50000"/>
                    <a:lumOff val="50000"/>
                  </a:schemeClr>
                </a:solidFill>
                <a:latin typeface="+mn-lt"/>
              </a:rPr>
              <a:t>(JCVI, UCSD</a:t>
            </a:r>
            <a:r>
              <a:rPr lang="en-US" sz="1600" b="1" dirty="0" smtClean="0">
                <a:solidFill>
                  <a:schemeClr val="tx1">
                    <a:lumMod val="50000"/>
                    <a:lumOff val="50000"/>
                  </a:schemeClr>
                </a:solidFill>
              </a:rPr>
              <a:t>, </a:t>
            </a:r>
            <a:r>
              <a:rPr lang="en-US" sz="1600" b="1" dirty="0" smtClean="0">
                <a:solidFill>
                  <a:schemeClr val="tx1">
                    <a:lumMod val="50000"/>
                    <a:lumOff val="50000"/>
                  </a:schemeClr>
                </a:solidFill>
                <a:latin typeface="+mn-lt"/>
              </a:rPr>
              <a:t>La </a:t>
            </a:r>
            <a:r>
              <a:rPr lang="en-US" sz="1600" b="1" dirty="0">
                <a:solidFill>
                  <a:schemeClr val="tx1">
                    <a:lumMod val="50000"/>
                    <a:lumOff val="50000"/>
                  </a:schemeClr>
                </a:solidFill>
                <a:latin typeface="+mn-lt"/>
              </a:rPr>
              <a:t>Jolla, </a:t>
            </a:r>
            <a:r>
              <a:rPr lang="en-US" sz="1600" b="1" dirty="0" smtClean="0">
                <a:solidFill>
                  <a:schemeClr val="tx1">
                    <a:lumMod val="50000"/>
                    <a:lumOff val="50000"/>
                  </a:schemeClr>
                </a:solidFill>
                <a:latin typeface="+mn-lt"/>
              </a:rPr>
              <a:t>CA; </a:t>
            </a:r>
            <a:r>
              <a:rPr lang="en-US" sz="1600" b="1" dirty="0" err="1" smtClean="0">
                <a:solidFill>
                  <a:schemeClr val="tx1">
                    <a:lumMod val="50000"/>
                    <a:lumOff val="50000"/>
                  </a:schemeClr>
                </a:solidFill>
                <a:latin typeface="+mn-lt"/>
              </a:rPr>
              <a:t>TGen</a:t>
            </a:r>
            <a:r>
              <a:rPr lang="en-US" sz="1600" b="1" dirty="0" smtClean="0">
                <a:solidFill>
                  <a:schemeClr val="tx1">
                    <a:lumMod val="50000"/>
                    <a:lumOff val="50000"/>
                  </a:schemeClr>
                </a:solidFill>
                <a:latin typeface="+mn-lt"/>
              </a:rPr>
              <a:t>, Phoenix AZ)</a:t>
            </a:r>
          </a:p>
        </p:txBody>
      </p:sp>
      <p:sp>
        <p:nvSpPr>
          <p:cNvPr id="1028" name="Text Box 3"/>
          <p:cNvSpPr txBox="1">
            <a:spLocks noChangeArrowheads="1"/>
          </p:cNvSpPr>
          <p:nvPr/>
        </p:nvSpPr>
        <p:spPr bwMode="auto">
          <a:xfrm>
            <a:off x="116718" y="3511429"/>
            <a:ext cx="8259082" cy="400110"/>
          </a:xfrm>
          <a:prstGeom prst="rect">
            <a:avLst/>
          </a:prstGeom>
          <a:noFill/>
          <a:ln w="9525">
            <a:noFill/>
            <a:miter lim="800000"/>
            <a:headEnd/>
            <a:tailEnd/>
          </a:ln>
        </p:spPr>
        <p:txBody>
          <a:bodyPr wrap="square">
            <a:spAutoFit/>
          </a:bodyPr>
          <a:lstStyle/>
          <a:p>
            <a:pPr marL="274320" indent="-182880">
              <a:buFont typeface="+mj-lt"/>
              <a:buAutoNum type="arabicPeriod"/>
              <a:defRPr/>
            </a:pPr>
            <a:r>
              <a:rPr lang="en-US" sz="2000" dirty="0"/>
              <a:t> </a:t>
            </a:r>
            <a:r>
              <a:rPr lang="en-US" sz="2000" dirty="0" smtClean="0"/>
              <a:t>Views on Global Human Genetic Variation and </a:t>
            </a:r>
            <a:r>
              <a:rPr lang="en-US" sz="2000" dirty="0" err="1" smtClean="0"/>
              <a:t>Lewontin’s</a:t>
            </a:r>
            <a:r>
              <a:rPr lang="en-US" sz="2000" dirty="0" smtClean="0"/>
              <a:t> Studies/Fallacy</a:t>
            </a:r>
            <a:endParaRPr lang="en-US" sz="2000" dirty="0"/>
          </a:p>
        </p:txBody>
      </p:sp>
      <p:sp>
        <p:nvSpPr>
          <p:cNvPr id="11" name="Text Box 3"/>
          <p:cNvSpPr txBox="1">
            <a:spLocks noChangeArrowheads="1"/>
          </p:cNvSpPr>
          <p:nvPr/>
        </p:nvSpPr>
        <p:spPr bwMode="auto">
          <a:xfrm>
            <a:off x="116718" y="4037545"/>
            <a:ext cx="8872495" cy="400110"/>
          </a:xfrm>
          <a:prstGeom prst="rect">
            <a:avLst/>
          </a:prstGeom>
          <a:noFill/>
          <a:ln w="9525">
            <a:noFill/>
            <a:miter lim="800000"/>
            <a:headEnd/>
            <a:tailEnd/>
          </a:ln>
        </p:spPr>
        <p:txBody>
          <a:bodyPr wrap="square">
            <a:spAutoFit/>
          </a:bodyPr>
          <a:lstStyle/>
          <a:p>
            <a:pPr marL="274320" indent="-182880">
              <a:defRPr/>
            </a:pPr>
            <a:r>
              <a:rPr lang="en-US" sz="2000" dirty="0" smtClean="0"/>
              <a:t>2. Global Human Functional Genomic Diversity: Stratification and Its Consequences</a:t>
            </a:r>
          </a:p>
        </p:txBody>
      </p:sp>
      <p:sp>
        <p:nvSpPr>
          <p:cNvPr id="12" name="Text Box 3"/>
          <p:cNvSpPr txBox="1">
            <a:spLocks noChangeArrowheads="1"/>
          </p:cNvSpPr>
          <p:nvPr/>
        </p:nvSpPr>
        <p:spPr bwMode="auto">
          <a:xfrm>
            <a:off x="116718" y="4563661"/>
            <a:ext cx="7606891" cy="400110"/>
          </a:xfrm>
          <a:prstGeom prst="rect">
            <a:avLst/>
          </a:prstGeom>
          <a:noFill/>
          <a:ln w="9525">
            <a:noFill/>
            <a:miter lim="800000"/>
            <a:headEnd/>
            <a:tailEnd/>
          </a:ln>
        </p:spPr>
        <p:txBody>
          <a:bodyPr wrap="none">
            <a:spAutoFit/>
          </a:bodyPr>
          <a:lstStyle/>
          <a:p>
            <a:pPr marL="274320" indent="-182880">
              <a:defRPr/>
            </a:pPr>
            <a:r>
              <a:rPr lang="en-US" sz="2000" dirty="0" smtClean="0"/>
              <a:t>3. Admixture: Characterization, Consequences and Admixture Mapping</a:t>
            </a:r>
            <a:endParaRPr lang="en-US" sz="2000" dirty="0"/>
          </a:p>
        </p:txBody>
      </p:sp>
      <p:sp>
        <p:nvSpPr>
          <p:cNvPr id="13" name="Text Box 3"/>
          <p:cNvSpPr txBox="1">
            <a:spLocks noChangeArrowheads="1"/>
          </p:cNvSpPr>
          <p:nvPr/>
        </p:nvSpPr>
        <p:spPr bwMode="auto">
          <a:xfrm>
            <a:off x="116718" y="5089777"/>
            <a:ext cx="7907678" cy="400110"/>
          </a:xfrm>
          <a:prstGeom prst="rect">
            <a:avLst/>
          </a:prstGeom>
          <a:noFill/>
          <a:ln w="9525">
            <a:noFill/>
            <a:miter lim="800000"/>
            <a:headEnd/>
            <a:tailEnd/>
          </a:ln>
        </p:spPr>
        <p:txBody>
          <a:bodyPr wrap="none">
            <a:spAutoFit/>
          </a:bodyPr>
          <a:lstStyle/>
          <a:p>
            <a:pPr marL="274320" indent="-182880">
              <a:buFont typeface="+mj-lt"/>
              <a:buAutoNum type="arabicPeriod" startAt="4"/>
              <a:defRPr/>
            </a:pPr>
            <a:r>
              <a:rPr lang="en-US" sz="2000" dirty="0"/>
              <a:t> </a:t>
            </a:r>
            <a:r>
              <a:rPr lang="en-US" sz="2000" dirty="0" smtClean="0"/>
              <a:t>Population Genetics and Evolutionary Genetics: Integration and Impact</a:t>
            </a:r>
            <a:endParaRPr lang="en-US" sz="2000" dirty="0"/>
          </a:p>
        </p:txBody>
      </p:sp>
      <p:sp>
        <p:nvSpPr>
          <p:cNvPr id="3" name="AutoShape 2"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63500" y="-38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215900" y="-23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hQSEA8PEhQVFRUVFBgXFxYXFxYXFhYWFBwWGRskGRQXHCgeFxwkHhMeIDEgJSoqLi0sGCoxNTAqQSgrLDUBCQoKDgwOGA8OFy4kHR8pKTUqNTU1NSwzLTU1NjUpKTA1KSo1Lik2NSkpNTUpKiwqKiw2NjYyNSkuKSkpKSkpKf/AABEIADIAqAMBIgACEQEDEQH/xAAcAAADAQADAQEAAAAAAAAAAAAABgcFAgMEAQj/xAA6EAABAwMCAwUFBQcFAAAAAAABAgMRAAQSBSEGEzEHIkFRkRQWU2GiMkJScdIXIzOBgqPRFSQ2ofD/xAAYAQEBAQEBAAAAAAAAAAAAAAAAAQMEAv/EACURAAIBAwMEAgMAAAAAAAAAAAABAgMRkQQUIRNRUlNhsSMxcf/aAAwDAQACEQMRAD8ApWucbC21Cx0/lFRufv5gBG6h9nHf7PmKZ6l3HX/ItD/995dVGgCkvintLRbXAsbdhy7uYktt7BM77qAUZjfYGB1inSpV2QJDt9rd0vdwvYyeqUqW8SPoSP6KAonD2puXFs2+6yq3WqZaWZUmCRuSB5T08a0aUO1XU3bfS33mXFNrCm4UkwRK0g7/AJV09mtpeKZN7eXBcNy22pDfg0kAwR4SoEE7eHU0A61gcYcVGxbZcFu4/wAx0N4t9UyCZ6HygDxJ6ipNxBxSuxeZcY1Z29cQ7D7RH7opG5gjuwYx2J6yIinnti1l63tbNbDq2lKu0pUUGCU4OmD8pA9KAf6KQu1fiN9hq0tbVWD129ywsdUplIMHwJU4kT4Caw9DevLbX2NNevXbhoMqX3u7lKFK7wkzB6b9IoCm6xfli3ffCMy22peExlgCYmDHTypf0jtAQ/pbuqcspDYclvKTLfQZR47eHjTU42FApIkEQR5g9a/Pab42uk63ppPeReIbE9SlZIMfytp/q+dAWzg/iI31o3dlotBZVCSrLZJKZmB1itqpzxZqrmkaHatMwl4pbZSdjispKlkTtPdVE+dY3CXEjjOrW1mNQN+zcNd5ROWDoCj3T4fY9FUBX6Kk/EF5eP6+5prF45btrYSo4wrEBORwG0EkdZ8TWh2U6vcXDOpWj7y1rYdLaXjusZZp2J6wW8hPnQDxY6+w88/btOJW4zAcSmTgSSIJ6TKTt8q0Ki/Zpobh1XU4unhyHxzIx/3MLdH7388SdvxGtDjLihb2quaf7d7Aww1KnAQCt1QBAnyGQ2noDQFYoqdcAcUvXWj3i3XCp1jnN80HdWLYWkyPEZjf5TXg7JFX93hf3F2pTLebSWjuXFeKlER0J2menhQD/wD6q6HQ2WDBVGYKikCSJPcHgJjp86K1aKAlFtbXmpazZXrtm5as2oklyQVEZERIEklQ6DYDrTbrusXzeo2LDFvnaufxncScdzPeBhEAA79ZimjMeYozHmKl0U5VJrnSb7SdTuru0tlXVtdEqU2ickqJKtwJIIUpRBgiFEbVV+YPMetGY8xS6FhC41Tc3+hqi1cQ+4UHkfaWnFweYHgJ6Ctq30p1WjItUyh42QbAOxSvl4wT4b7T4UxhY8xRzR5j1pch+fbzh69c0xjT0aa6hbDyluO4gc0kOJTA6r2c3IkDER1qi9sGjPXNrZoYaW6pN0lagkSQnB0SflKh60+cweY9RRzR5j1FW4uI3atw0/cNWlzapzetXuYlG0qEpO0kSQptJjxE0raLqD7/ABOw7cMG3WbdX7oqyISG1QSR5mdoql8Uaa7cMBu3ujbLCwrmJAUSBOxEjYz/ANVjcJcAi2uXL64uVXVytOOagAEp26CSZgRPgNooBzqNcTcB3DmvJUhpZtXnmHXFgdyWx3sj/Ij+qrFzk+Y9RRzk+Y9RVsyXQodqnCrl9YctgS604HUJkDKApJAJ2mFmJ8a8fBt6XH2kuaP7KtKCVP8ALQhIWBHcOIVvv+Xz60985PmPUUc5PmPUUsxdE8GhP+8/tnKXyPZ8ebHcywiJ85rs7K9Eft3tXU80tsOXGSCoRmnJ4yPl3h60/h0eY9RXznp/En1FQ9Ln9Ey4Wsrqy1q/Sq1cWzdvSH0/w0JlxYJIBH38YMGa4cUcPPW2rr1FNl7cw+2ErbCUrUhYCRISoHfuAgx4kSKqHPT+JPqKOen8SfUUFn2FrTEl3TbkosjZqcQ8AxilKicSlJISBuoRXi7INJettNDT7am185w4qEGCRFOXPT+JPqK+pdB2BB/IigsznRRRQhh2ej2boUpsBYStSFFK1GFoMKB36giCK9Huxb/D+pf+azeArNbbN2HEKQVX92sBQIJQt1RSRPUEGQaZq59rQ9ccI33FbzeWLXJ0/F1ebeLTnLcPMMIckDFXe2MkCPnWj7s2/wAP6l/5qY6nwpdJTc3DLTh59+4h9rFUraTcBxl1KY3x3Ej7qvzqxU2tD1xwhuKvm8syHdKtWEqfXi2lAJUtSyEpEQZKjA614NM0LT7hHNYCHUSRkhxahI6iQrrXr4ytEO2TzbiHlpOOzCcnQQoEFKfGCAf5V5+BXrlVu57UlQh1QaU42lp1xqEwpxpOyVTkPmAD416WnpJWUFgxqN1HefP95PR7mWnwvrX+qsZoaQp0MJcZLhVhgHlZZTERl1kRTpSpbacsa2+9yyGzZtpC8e4VhwkgKiMo3p0KXgsGfTh2Roe5lp8L61/qrj/oVmw42CEoW5khAK1yslKsgkFW5xmt2lzia0Wu70hSEKUlu5WpZAJCEll0AqI6CSBv51VRpp3UVgdOHZHZ7h2fwfrc/VWdq2iaXa4e0FDWc45urTOMTEq8Mh604UtdpFit3S71ttCnHFNQlKUlSiZT0A38K7NzW83lmGz0/rjhHDT+FdOfbDrKUuIMwpLjhBjY75edej3Es/hfW5+qt5CQBAEVyNNzW83ljZ6f1xwhWstI03BpxsoKbkKabUHVkO5pVkEnLc4pV08jR+zLT/gf3Hf10s8Oae+E6NYKt3kqsrlxbrqkQyUJQ+gFDkwvLnAgDyM1T6wqfld6nL+eTu09Seli46eTgn24+hH1bhDR7UJNwENBU4lbzqZiJiV/MetduncC6VcNh1ltLiCSApLrpEjY75+daXH9mp3Tb1ttBWtTKglKRkokx0A3mtu0bhCBEd0bRHhWfSh4o6N/qvbLLFz9mWn/AAP7jv666eGLHSk3J9iU2XkpUCEurWQJhXdKiOtN9T7s3Q60osupvE7vHBy3ShhMuFQKXsclEjwJ8aqpwXKSJLW6iacZVZNP5ZQaKKK9nIFFFFAEUUUUAUUUUAUUUUAUUUUAUUUUAUUUUARRRRQBRRRQBXyK+0UAUUUUB//Z"/>
          <p:cNvSpPr>
            <a:spLocks noChangeAspect="1" noChangeArrowheads="1"/>
          </p:cNvSpPr>
          <p:nvPr/>
        </p:nvSpPr>
        <p:spPr bwMode="auto">
          <a:xfrm>
            <a:off x="368300" y="-79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blast.jcvi.org/web-hmm/images/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803" y="6113255"/>
            <a:ext cx="1576812" cy="4730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nschork\AppData\Local\Microsoft\Windows\Temporary Internet Files\Content.IE5\KSQ3W6NF\PastedGraphic-1.ti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4115" y="6066885"/>
            <a:ext cx="1143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UCSD Seal.sv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900" y="5950317"/>
            <a:ext cx="798920" cy="7989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EN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6066885"/>
            <a:ext cx="1409700" cy="6146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1600" y="5832492"/>
            <a:ext cx="2133600" cy="103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29400" y="1895947"/>
            <a:ext cx="1248032" cy="1296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048500" y="88529"/>
            <a:ext cx="1808508" cy="307777"/>
          </a:xfrm>
          <a:prstGeom prst="rect">
            <a:avLst/>
          </a:prstGeom>
          <a:noFill/>
        </p:spPr>
        <p:txBody>
          <a:bodyPr wrap="none" rtlCol="0">
            <a:spAutoFit/>
          </a:bodyPr>
          <a:lstStyle/>
          <a:p>
            <a:r>
              <a:rPr lang="en-US" sz="1400" b="1" i="1" dirty="0" smtClean="0"/>
              <a:t>BIOM 262</a:t>
            </a:r>
            <a:r>
              <a:rPr lang="en-US" sz="1400" b="1" dirty="0" smtClean="0"/>
              <a:t>: 2/23/2016</a:t>
            </a:r>
            <a:endParaRPr lang="en-US" sz="1400" b="1" dirty="0"/>
          </a:p>
        </p:txBody>
      </p:sp>
    </p:spTree>
    <p:extLst>
      <p:ext uri="{BB962C8B-B14F-4D97-AF65-F5344CB8AC3E}">
        <p14:creationId xmlns:p14="http://schemas.microsoft.com/office/powerpoint/2010/main" val="333665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667000"/>
            <a:ext cx="2428875"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60" y="1171575"/>
            <a:ext cx="640080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04800" y="302567"/>
            <a:ext cx="8569590" cy="461665"/>
          </a:xfrm>
          <a:prstGeom prst="rect">
            <a:avLst/>
          </a:prstGeom>
        </p:spPr>
        <p:txBody>
          <a:bodyPr wrap="none">
            <a:spAutoFit/>
          </a:bodyPr>
          <a:lstStyle/>
          <a:p>
            <a:r>
              <a:rPr lang="en-US" sz="2400" b="1" dirty="0" smtClean="0"/>
              <a:t>International </a:t>
            </a:r>
            <a:r>
              <a:rPr lang="en-US" sz="2400" b="1" dirty="0" err="1" smtClean="0"/>
              <a:t>HapMap</a:t>
            </a:r>
            <a:r>
              <a:rPr lang="en-US" sz="2400" b="1" dirty="0" smtClean="0"/>
              <a:t> Database</a:t>
            </a:r>
            <a:r>
              <a:rPr lang="en-US" sz="2400" dirty="0" smtClean="0"/>
              <a:t>: </a:t>
            </a:r>
            <a:r>
              <a:rPr lang="en-US" sz="2400" dirty="0" smtClean="0">
                <a:hlinkClick r:id="rId4"/>
              </a:rPr>
              <a:t>http://hapmap.ncbi.nlm.nih.gov/</a:t>
            </a:r>
            <a:r>
              <a:rPr lang="en-US" sz="2400" dirty="0" smtClean="0"/>
              <a:t> </a:t>
            </a:r>
            <a:endParaRPr lang="en-US" sz="2400" dirty="0"/>
          </a:p>
        </p:txBody>
      </p:sp>
    </p:spTree>
    <p:extLst>
      <p:ext uri="{BB962C8B-B14F-4D97-AF65-F5344CB8AC3E}">
        <p14:creationId xmlns:p14="http://schemas.microsoft.com/office/powerpoint/2010/main" val="40754282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6" y="1837054"/>
            <a:ext cx="8977343" cy="426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61772" y="381000"/>
            <a:ext cx="7213770" cy="461665"/>
          </a:xfrm>
          <a:prstGeom prst="rect">
            <a:avLst/>
          </a:prstGeom>
        </p:spPr>
        <p:txBody>
          <a:bodyPr wrap="none">
            <a:spAutoFit/>
          </a:bodyPr>
          <a:lstStyle/>
          <a:p>
            <a:r>
              <a:rPr lang="en-US" sz="2400" b="1" dirty="0" smtClean="0"/>
              <a:t>1000 Genomes Project</a:t>
            </a:r>
            <a:r>
              <a:rPr lang="en-US" sz="2400" dirty="0" smtClean="0"/>
              <a:t>: </a:t>
            </a:r>
            <a:r>
              <a:rPr lang="en-US" sz="2400" dirty="0" smtClean="0">
                <a:hlinkClick r:id="rId3"/>
              </a:rPr>
              <a:t>http://www.1000genomes.org/</a:t>
            </a:r>
            <a:r>
              <a:rPr lang="en-US" sz="2400" dirty="0" smtClean="0"/>
              <a:t> </a:t>
            </a:r>
            <a:endParaRPr lang="en-US" sz="2400" dirty="0"/>
          </a:p>
        </p:txBody>
      </p:sp>
    </p:spTree>
    <p:extLst>
      <p:ext uri="{BB962C8B-B14F-4D97-AF65-F5344CB8AC3E}">
        <p14:creationId xmlns:p14="http://schemas.microsoft.com/office/powerpoint/2010/main" val="555555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859" y="304800"/>
            <a:ext cx="8817991" cy="523220"/>
          </a:xfrm>
          <a:prstGeom prst="rect">
            <a:avLst/>
          </a:prstGeom>
          <a:noFill/>
        </p:spPr>
        <p:txBody>
          <a:bodyPr wrap="none" rtlCol="0">
            <a:spAutoFit/>
          </a:bodyPr>
          <a:lstStyle/>
          <a:p>
            <a:r>
              <a:rPr lang="en-US" sz="2800" b="1" dirty="0" smtClean="0"/>
              <a:t>Genetic Distance Measures Make Different Assumptions…</a:t>
            </a:r>
            <a:endParaRPr lang="en-US" sz="2800" b="1" dirty="0"/>
          </a:p>
        </p:txBody>
      </p:sp>
      <p:grpSp>
        <p:nvGrpSpPr>
          <p:cNvPr id="2" name="Group 1"/>
          <p:cNvGrpSpPr/>
          <p:nvPr/>
        </p:nvGrpSpPr>
        <p:grpSpPr>
          <a:xfrm>
            <a:off x="350743" y="914400"/>
            <a:ext cx="3767436" cy="846852"/>
            <a:chOff x="533400" y="1256758"/>
            <a:chExt cx="4337050" cy="1076536"/>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371600"/>
              <a:ext cx="4337050" cy="961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56758"/>
              <a:ext cx="3600450" cy="229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61" y="1828800"/>
            <a:ext cx="3327400" cy="475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013234"/>
            <a:ext cx="3531080"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1590" y="4868911"/>
            <a:ext cx="4229100" cy="171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4957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5" name="Picture 4" descr="ECB, Fig"/>
          <p:cNvPicPr>
            <a:picLocks noChangeAspect="1" noChangeArrowheads="1"/>
          </p:cNvPicPr>
          <p:nvPr/>
        </p:nvPicPr>
        <p:blipFill>
          <a:blip r:embed="rId2"/>
          <a:srcRect/>
          <a:stretch>
            <a:fillRect/>
          </a:stretch>
        </p:blipFill>
        <p:spPr bwMode="auto">
          <a:xfrm>
            <a:off x="3527425" y="3548063"/>
            <a:ext cx="5476875" cy="3182937"/>
          </a:xfrm>
          <a:prstGeom prst="rect">
            <a:avLst/>
          </a:prstGeom>
          <a:noFill/>
          <a:ln w="9525">
            <a:noFill/>
            <a:miter lim="800000"/>
            <a:headEnd/>
            <a:tailEnd/>
          </a:ln>
        </p:spPr>
      </p:pic>
      <p:pic>
        <p:nvPicPr>
          <p:cNvPr id="8" name="Picture 8" descr="C:\Nik's Stuff\Talks\UCI Imaging Genetics Talk 011711\EuropeanExpansions.png"/>
          <p:cNvPicPr>
            <a:picLocks noChangeAspect="1" noChangeArrowheads="1"/>
          </p:cNvPicPr>
          <p:nvPr/>
        </p:nvPicPr>
        <p:blipFill>
          <a:blip r:embed="rId3"/>
          <a:srcRect/>
          <a:stretch>
            <a:fillRect/>
          </a:stretch>
        </p:blipFill>
        <p:spPr bwMode="auto">
          <a:xfrm>
            <a:off x="304800" y="1447800"/>
            <a:ext cx="3990975" cy="28575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DF88D9C2-0AE5-4F10-A979-40F852FC26E7}" type="slidenum">
              <a:rPr lang="en-US" smtClean="0"/>
              <a:pPr>
                <a:defRPr/>
              </a:pPr>
              <a:t>13</a:t>
            </a:fld>
            <a:endParaRPr lang="en-US"/>
          </a:p>
        </p:txBody>
      </p:sp>
      <p:sp>
        <p:nvSpPr>
          <p:cNvPr id="6" name="Text Box 7"/>
          <p:cNvSpPr txBox="1">
            <a:spLocks noChangeArrowheads="1"/>
          </p:cNvSpPr>
          <p:nvPr/>
        </p:nvSpPr>
        <p:spPr bwMode="auto">
          <a:xfrm>
            <a:off x="152400" y="239915"/>
            <a:ext cx="8763000" cy="954107"/>
          </a:xfrm>
          <a:prstGeom prst="rect">
            <a:avLst/>
          </a:prstGeom>
          <a:noFill/>
          <a:ln w="9525">
            <a:noFill/>
            <a:miter lim="800000"/>
            <a:headEnd/>
            <a:tailEnd/>
          </a:ln>
        </p:spPr>
        <p:txBody>
          <a:bodyPr wrap="square">
            <a:prstTxWarp prst="textNoShape">
              <a:avLst/>
            </a:prstTxWarp>
            <a:spAutoFit/>
          </a:bodyPr>
          <a:lstStyle/>
          <a:p>
            <a:pPr algn="ctr"/>
            <a:r>
              <a:rPr lang="en-US" sz="2800" b="1" dirty="0" smtClean="0"/>
              <a:t>Migration and Admixture Push Initial Heterogeneity but Move Towards Equilibrium</a:t>
            </a:r>
            <a:endParaRPr lang="en-US" sz="2800" b="1" dirty="0"/>
          </a:p>
        </p:txBody>
      </p:sp>
    </p:spTree>
    <p:extLst>
      <p:ext uri="{BB962C8B-B14F-4D97-AF65-F5344CB8AC3E}">
        <p14:creationId xmlns:p14="http://schemas.microsoft.com/office/powerpoint/2010/main" val="283415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35004" y="3276600"/>
            <a:ext cx="4181475" cy="3138809"/>
            <a:chOff x="4191000" y="2895600"/>
            <a:chExt cx="4562475" cy="350520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895600"/>
              <a:ext cx="4562475" cy="3410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191000" y="6248400"/>
              <a:ext cx="381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112743" y="1023140"/>
            <a:ext cx="4778704" cy="1469630"/>
            <a:chOff x="105953" y="1435495"/>
            <a:chExt cx="4778704" cy="146963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53" y="1435495"/>
              <a:ext cx="4778704"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53" y="2743200"/>
              <a:ext cx="21431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750" y="184940"/>
            <a:ext cx="3974002"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70" y="2667000"/>
            <a:ext cx="32194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7918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a:xfrm>
            <a:off x="76200" y="274638"/>
            <a:ext cx="8991600" cy="563562"/>
          </a:xfrm>
        </p:spPr>
        <p:txBody>
          <a:bodyPr>
            <a:noAutofit/>
          </a:bodyPr>
          <a:lstStyle/>
          <a:p>
            <a:pPr eaLnBrk="1" hangingPunct="1"/>
            <a:r>
              <a:rPr lang="en-US" sz="2800" b="1" dirty="0" smtClean="0"/>
              <a:t>Hardy-Weinberg Equilibrium (1908): Population Diagnostics</a:t>
            </a:r>
          </a:p>
        </p:txBody>
      </p:sp>
      <p:sp>
        <p:nvSpPr>
          <p:cNvPr id="191490" name="Rectangle 8"/>
          <p:cNvSpPr>
            <a:spLocks noChangeArrowheads="1"/>
          </p:cNvSpPr>
          <p:nvPr/>
        </p:nvSpPr>
        <p:spPr bwMode="auto">
          <a:xfrm>
            <a:off x="228600" y="908720"/>
            <a:ext cx="8686800" cy="5847755"/>
          </a:xfrm>
          <a:prstGeom prst="rect">
            <a:avLst/>
          </a:prstGeom>
          <a:noFill/>
          <a:ln w="9525">
            <a:noFill/>
            <a:miter lim="800000"/>
            <a:headEnd/>
            <a:tailEnd/>
          </a:ln>
        </p:spPr>
        <p:txBody>
          <a:bodyPr>
            <a:prstTxWarp prst="textNoShape">
              <a:avLst/>
            </a:prstTxWarp>
            <a:spAutoFit/>
          </a:bodyPr>
          <a:lstStyle/>
          <a:p>
            <a:r>
              <a:rPr lang="en-US" sz="2200" b="1" dirty="0" smtClean="0"/>
              <a:t>For a two </a:t>
            </a:r>
            <a:r>
              <a:rPr lang="en-US" sz="2200" b="1" dirty="0"/>
              <a:t>allele </a:t>
            </a:r>
            <a:r>
              <a:rPr lang="en-US" sz="2200" b="1" dirty="0" smtClean="0"/>
              <a:t>system (‘A’ and ‘a’) for autosomal </a:t>
            </a:r>
            <a:r>
              <a:rPr lang="en-US" sz="2200" b="1" dirty="0"/>
              <a:t>locus:</a:t>
            </a:r>
          </a:p>
          <a:p>
            <a:endParaRPr lang="en-US" sz="2200" dirty="0"/>
          </a:p>
          <a:p>
            <a:pPr marL="800100" lvl="1" indent="-342900">
              <a:buFont typeface="Arial" panose="020B0604020202020204" pitchFamily="34" charset="0"/>
              <a:buChar char="•"/>
            </a:pPr>
            <a:r>
              <a:rPr lang="en-US" sz="2200" dirty="0"/>
              <a:t>p=frequency of allele A		</a:t>
            </a:r>
          </a:p>
          <a:p>
            <a:pPr marL="800100" lvl="1" indent="-342900">
              <a:buFont typeface="Arial" panose="020B0604020202020204" pitchFamily="34" charset="0"/>
              <a:buChar char="•"/>
            </a:pPr>
            <a:r>
              <a:rPr lang="en-US" sz="2200" dirty="0"/>
              <a:t>q=frequency of allele </a:t>
            </a:r>
            <a:r>
              <a:rPr lang="en-US" sz="2200" dirty="0" smtClean="0"/>
              <a:t>a</a:t>
            </a:r>
          </a:p>
          <a:p>
            <a:endParaRPr lang="en-US" sz="2200" dirty="0"/>
          </a:p>
          <a:p>
            <a:r>
              <a:rPr lang="en-US" sz="2200" b="1" i="1" dirty="0" smtClean="0"/>
              <a:t>If</a:t>
            </a:r>
            <a:r>
              <a:rPr lang="en-US" sz="2200" b="1" dirty="0" smtClean="0"/>
              <a:t> a population is in Hardy-Weinberg Equilibrium, then: </a:t>
            </a:r>
            <a:r>
              <a:rPr lang="en-US" sz="2200" b="1" dirty="0"/>
              <a:t>	</a:t>
            </a:r>
          </a:p>
          <a:p>
            <a:r>
              <a:rPr lang="en-US" sz="2200" dirty="0"/>
              <a:t>	</a:t>
            </a:r>
          </a:p>
          <a:p>
            <a:pPr marL="800100" lvl="1" indent="-342900">
              <a:buFont typeface="Arial" panose="020B0604020202020204" pitchFamily="34" charset="0"/>
              <a:buChar char="•"/>
            </a:pPr>
            <a:r>
              <a:rPr lang="en-US" sz="2200" dirty="0"/>
              <a:t>Frequency of </a:t>
            </a:r>
            <a:r>
              <a:rPr lang="en-US" sz="2200" dirty="0" smtClean="0"/>
              <a:t>the </a:t>
            </a:r>
            <a:r>
              <a:rPr lang="en-US" sz="2200" dirty="0"/>
              <a:t>AA genotype = p</a:t>
            </a:r>
            <a:r>
              <a:rPr lang="en-US" sz="2200" baseline="30000" dirty="0"/>
              <a:t>2</a:t>
            </a:r>
          </a:p>
          <a:p>
            <a:pPr marL="800100" lvl="1" indent="-342900">
              <a:buFont typeface="Arial" panose="020B0604020202020204" pitchFamily="34" charset="0"/>
              <a:buChar char="•"/>
            </a:pPr>
            <a:r>
              <a:rPr lang="en-US" sz="2200" dirty="0"/>
              <a:t>Frequency of the </a:t>
            </a:r>
            <a:r>
              <a:rPr lang="en-US" sz="2200" dirty="0" err="1"/>
              <a:t>aa</a:t>
            </a:r>
            <a:r>
              <a:rPr lang="en-US" sz="2200" dirty="0"/>
              <a:t> genotype = q</a:t>
            </a:r>
            <a:r>
              <a:rPr lang="en-US" sz="2200" baseline="30000" dirty="0"/>
              <a:t>2</a:t>
            </a:r>
          </a:p>
          <a:p>
            <a:pPr marL="800100" lvl="1" indent="-342900">
              <a:buFont typeface="Arial" panose="020B0604020202020204" pitchFamily="34" charset="0"/>
              <a:buChar char="•"/>
            </a:pPr>
            <a:r>
              <a:rPr lang="en-US" sz="2200" dirty="0"/>
              <a:t>Frequency of the </a:t>
            </a:r>
            <a:r>
              <a:rPr lang="en-US" sz="2200" dirty="0" err="1"/>
              <a:t>Aa</a:t>
            </a:r>
            <a:r>
              <a:rPr lang="en-US" sz="2200" dirty="0"/>
              <a:t> (</a:t>
            </a:r>
            <a:r>
              <a:rPr lang="en-US" sz="2200" dirty="0" err="1"/>
              <a:t>aA</a:t>
            </a:r>
            <a:r>
              <a:rPr lang="en-US" sz="2200" dirty="0"/>
              <a:t>) genotype = 2pq</a:t>
            </a:r>
          </a:p>
          <a:p>
            <a:r>
              <a:rPr lang="en-US" sz="2200" dirty="0"/>
              <a:t>				</a:t>
            </a:r>
          </a:p>
          <a:p>
            <a:r>
              <a:rPr lang="en-US" sz="2200" b="1" dirty="0" smtClean="0"/>
              <a:t>This is obtained from a simple Binomial </a:t>
            </a:r>
            <a:r>
              <a:rPr lang="en-US" sz="2200" b="1" dirty="0"/>
              <a:t>expansion </a:t>
            </a:r>
            <a:r>
              <a:rPr lang="en-US" sz="2200" b="1" dirty="0" smtClean="0"/>
              <a:t>for </a:t>
            </a:r>
            <a:r>
              <a:rPr lang="en-US" sz="2200" b="1" dirty="0"/>
              <a:t>frequencies of genotypes AA, Aa and aa:</a:t>
            </a:r>
          </a:p>
          <a:p>
            <a:endParaRPr lang="en-US" sz="2200" dirty="0"/>
          </a:p>
          <a:p>
            <a:r>
              <a:rPr lang="en-US" sz="2200" dirty="0"/>
              <a:t> 	(p + q)</a:t>
            </a:r>
            <a:r>
              <a:rPr lang="en-US" sz="2200" baseline="30000" dirty="0"/>
              <a:t>2</a:t>
            </a:r>
            <a:r>
              <a:rPr lang="en-US" sz="2200" dirty="0"/>
              <a:t> = p</a:t>
            </a:r>
            <a:r>
              <a:rPr lang="en-US" sz="2200" baseline="30000" dirty="0"/>
              <a:t>2</a:t>
            </a:r>
            <a:r>
              <a:rPr lang="en-US" sz="2200" dirty="0"/>
              <a:t> + 2pq + q</a:t>
            </a:r>
            <a:r>
              <a:rPr lang="en-US" sz="2200" baseline="30000" dirty="0"/>
              <a:t>2</a:t>
            </a:r>
          </a:p>
          <a:p>
            <a:endParaRPr lang="en-US" sz="2200" dirty="0"/>
          </a:p>
          <a:p>
            <a:r>
              <a:rPr lang="en-US" sz="2200" b="1" dirty="0" smtClean="0"/>
              <a:t>These frequencies </a:t>
            </a:r>
            <a:r>
              <a:rPr lang="en-US" sz="2200" b="1" dirty="0"/>
              <a:t>will remain constant over </a:t>
            </a:r>
            <a:r>
              <a:rPr lang="en-US" sz="2200" b="1" dirty="0" smtClean="0"/>
              <a:t>generations w/o forces</a:t>
            </a:r>
            <a:endParaRPr lang="en-US" sz="2200" b="1" dirty="0"/>
          </a:p>
        </p:txBody>
      </p:sp>
    </p:spTree>
    <p:extLst>
      <p:ext uri="{BB962C8B-B14F-4D97-AF65-F5344CB8AC3E}">
        <p14:creationId xmlns:p14="http://schemas.microsoft.com/office/powerpoint/2010/main" val="10713937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04800"/>
            <a:ext cx="8686800" cy="563563"/>
          </a:xfrm>
        </p:spPr>
        <p:txBody>
          <a:bodyPr/>
          <a:lstStyle/>
          <a:p>
            <a:pPr eaLnBrk="1" hangingPunct="1">
              <a:defRPr/>
            </a:pPr>
            <a:r>
              <a:rPr lang="en-US" altLang="en-US" sz="2800" b="1" dirty="0" smtClean="0">
                <a:latin typeface="+mn-lt"/>
                <a:ea typeface="+mj-ea"/>
                <a:cs typeface="+mj-cs"/>
              </a:rPr>
              <a:t>Genotype Frequencies: </a:t>
            </a:r>
            <a:r>
              <a:rPr lang="en-US" altLang="en-US" sz="2800" b="1" i="1" dirty="0" smtClean="0">
                <a:latin typeface="+mn-lt"/>
                <a:ea typeface="+mj-ea"/>
                <a:cs typeface="+mj-cs"/>
              </a:rPr>
              <a:t>CCR5</a:t>
            </a:r>
            <a:r>
              <a:rPr lang="en-US" altLang="en-US" sz="2800" b="1" dirty="0" smtClean="0">
                <a:latin typeface="+mn-lt"/>
                <a:ea typeface="+mj-ea"/>
                <a:cs typeface="+mj-cs"/>
              </a:rPr>
              <a:t> and Deletion Allele</a:t>
            </a:r>
          </a:p>
        </p:txBody>
      </p:sp>
      <p:sp>
        <p:nvSpPr>
          <p:cNvPr id="188418" name="Rectangle 3"/>
          <p:cNvSpPr>
            <a:spLocks noGrp="1" noChangeArrowheads="1"/>
          </p:cNvSpPr>
          <p:nvPr>
            <p:ph type="body" idx="1"/>
          </p:nvPr>
        </p:nvSpPr>
        <p:spPr>
          <a:xfrm>
            <a:off x="914400" y="1295400"/>
            <a:ext cx="7391400" cy="5181600"/>
          </a:xfrm>
        </p:spPr>
        <p:txBody>
          <a:bodyPr/>
          <a:lstStyle/>
          <a:p>
            <a:pPr>
              <a:spcBef>
                <a:spcPts val="0"/>
              </a:spcBef>
            </a:pPr>
            <a:r>
              <a:rPr lang="en-US" sz="1800" b="1" dirty="0" smtClean="0">
                <a:latin typeface="Symbol" charset="2"/>
              </a:rPr>
              <a:t>D</a:t>
            </a:r>
            <a:r>
              <a:rPr lang="en-US" sz="1800" b="1" dirty="0" smtClean="0"/>
              <a:t>CCR5 allele: 32 </a:t>
            </a:r>
            <a:r>
              <a:rPr lang="en-US" sz="1800" b="1" dirty="0" err="1" smtClean="0"/>
              <a:t>bp</a:t>
            </a:r>
            <a:r>
              <a:rPr lang="en-US" sz="1800" b="1" dirty="0" smtClean="0"/>
              <a:t> deletion in cytokine gene, non-functional</a:t>
            </a:r>
          </a:p>
          <a:p>
            <a:pPr marL="0" indent="0">
              <a:spcBef>
                <a:spcPts val="0"/>
              </a:spcBef>
              <a:buNone/>
            </a:pPr>
            <a:endParaRPr lang="en-US" sz="1800" b="1" dirty="0" smtClean="0">
              <a:latin typeface="Symbol" charset="2"/>
            </a:endParaRPr>
          </a:p>
          <a:p>
            <a:pPr>
              <a:spcBef>
                <a:spcPts val="0"/>
              </a:spcBef>
            </a:pPr>
            <a:r>
              <a:rPr lang="en-US" sz="1800" b="1" dirty="0" smtClean="0">
                <a:latin typeface="Symbol" charset="2"/>
              </a:rPr>
              <a:t>D</a:t>
            </a:r>
            <a:r>
              <a:rPr lang="en-US" sz="1800" b="1" dirty="0" smtClean="0"/>
              <a:t>CCR5/</a:t>
            </a:r>
            <a:r>
              <a:rPr lang="en-US" sz="1800" b="1" dirty="0" smtClean="0">
                <a:latin typeface="Symbol" charset="2"/>
              </a:rPr>
              <a:t>D</a:t>
            </a:r>
            <a:r>
              <a:rPr lang="en-US" sz="1800" b="1" dirty="0" smtClean="0"/>
              <a:t>CCR5 homozygotes are resistant to HIV infection</a:t>
            </a:r>
          </a:p>
          <a:p>
            <a:pPr eaLnBrk="1" hangingPunct="1">
              <a:lnSpc>
                <a:spcPts val="2600"/>
              </a:lnSpc>
              <a:buFont typeface="Wingdings" charset="2"/>
              <a:buNone/>
            </a:pPr>
            <a:endParaRPr lang="en-US" sz="1800" b="1" dirty="0" smtClean="0"/>
          </a:p>
          <a:p>
            <a:pPr eaLnBrk="1" hangingPunct="1">
              <a:lnSpc>
                <a:spcPts val="2600"/>
              </a:lnSpc>
              <a:buFont typeface="Wingdings" charset="2"/>
              <a:buNone/>
            </a:pPr>
            <a:r>
              <a:rPr lang="en-US" sz="1800" b="1" dirty="0" smtClean="0"/>
              <a:t> </a:t>
            </a:r>
            <a:r>
              <a:rPr lang="en-US" sz="1800" b="1" u="sng" dirty="0" smtClean="0">
                <a:solidFill>
                  <a:schemeClr val="bg1">
                    <a:lumMod val="50000"/>
                  </a:schemeClr>
                </a:solidFill>
              </a:rPr>
              <a:t>Genotype	Number of People	            Relative Genotype Frequency</a:t>
            </a:r>
          </a:p>
          <a:p>
            <a:pPr eaLnBrk="1" hangingPunct="1">
              <a:lnSpc>
                <a:spcPts val="2600"/>
              </a:lnSpc>
              <a:buFont typeface="Wingdings" charset="2"/>
              <a:buNone/>
            </a:pPr>
            <a:r>
              <a:rPr lang="en-US" sz="1800" b="1" dirty="0" smtClean="0">
                <a:solidFill>
                  <a:schemeClr val="bg1">
                    <a:lumMod val="50000"/>
                  </a:schemeClr>
                </a:solidFill>
              </a:rPr>
              <a:t>CCR5/CCR5	              647			0.8210</a:t>
            </a:r>
          </a:p>
          <a:p>
            <a:pPr eaLnBrk="1" hangingPunct="1">
              <a:lnSpc>
                <a:spcPts val="2600"/>
              </a:lnSpc>
              <a:buFont typeface="Wingdings" charset="2"/>
              <a:buNone/>
            </a:pPr>
            <a:r>
              <a:rPr lang="en-US" sz="1800" b="1" dirty="0" smtClean="0">
                <a:solidFill>
                  <a:schemeClr val="bg1">
                    <a:lumMod val="50000"/>
                  </a:schemeClr>
                </a:solidFill>
              </a:rPr>
              <a:t>CCR5/</a:t>
            </a:r>
            <a:r>
              <a:rPr lang="en-US" sz="1800" b="1" dirty="0" smtClean="0">
                <a:solidFill>
                  <a:schemeClr val="bg1">
                    <a:lumMod val="50000"/>
                  </a:schemeClr>
                </a:solidFill>
                <a:latin typeface="Symbol" charset="2"/>
              </a:rPr>
              <a:t>D</a:t>
            </a:r>
            <a:r>
              <a:rPr lang="en-US" sz="1800" b="1" dirty="0" smtClean="0">
                <a:solidFill>
                  <a:schemeClr val="bg1">
                    <a:lumMod val="50000"/>
                  </a:schemeClr>
                </a:solidFill>
              </a:rPr>
              <a:t>CCR5	              134			0.1682</a:t>
            </a:r>
          </a:p>
          <a:p>
            <a:pPr eaLnBrk="1" hangingPunct="1">
              <a:lnSpc>
                <a:spcPts val="2600"/>
              </a:lnSpc>
              <a:buFont typeface="Wingdings" charset="2"/>
              <a:buNone/>
            </a:pPr>
            <a:r>
              <a:rPr lang="en-US" sz="1800" b="1" dirty="0" smtClean="0">
                <a:solidFill>
                  <a:schemeClr val="bg1">
                    <a:lumMod val="50000"/>
                  </a:schemeClr>
                </a:solidFill>
                <a:latin typeface="Symbol" charset="2"/>
              </a:rPr>
              <a:t>D</a:t>
            </a:r>
            <a:r>
              <a:rPr lang="en-US" sz="1800" b="1" dirty="0" smtClean="0">
                <a:solidFill>
                  <a:schemeClr val="bg1">
                    <a:lumMod val="50000"/>
                  </a:schemeClr>
                </a:solidFill>
              </a:rPr>
              <a:t>CCR5/</a:t>
            </a:r>
            <a:r>
              <a:rPr lang="en-US" sz="1800" b="1" dirty="0" smtClean="0">
                <a:solidFill>
                  <a:schemeClr val="bg1">
                    <a:lumMod val="50000"/>
                  </a:schemeClr>
                </a:solidFill>
                <a:latin typeface="Symbol" charset="2"/>
              </a:rPr>
              <a:t>D</a:t>
            </a:r>
            <a:r>
              <a:rPr lang="en-US" sz="1800" b="1" dirty="0" smtClean="0">
                <a:solidFill>
                  <a:schemeClr val="bg1">
                    <a:lumMod val="50000"/>
                  </a:schemeClr>
                </a:solidFill>
              </a:rPr>
              <a:t>CCR5		 7			0.0108</a:t>
            </a:r>
          </a:p>
          <a:p>
            <a:pPr eaLnBrk="1" hangingPunct="1">
              <a:lnSpc>
                <a:spcPts val="2600"/>
              </a:lnSpc>
              <a:buFont typeface="Wingdings" charset="2"/>
              <a:buNone/>
            </a:pPr>
            <a:endParaRPr lang="en-US" sz="1800" b="1" dirty="0" smtClean="0"/>
          </a:p>
          <a:p>
            <a:pPr marL="274320" indent="-274320">
              <a:spcBef>
                <a:spcPts val="0"/>
              </a:spcBef>
            </a:pPr>
            <a:r>
              <a:rPr lang="en-US" sz="1800" b="1" dirty="0" smtClean="0"/>
              <a:t>CCR5 </a:t>
            </a:r>
            <a:r>
              <a:rPr lang="en-US" sz="1800" b="1" u="sng" dirty="0" smtClean="0"/>
              <a:t>allele</a:t>
            </a:r>
            <a:r>
              <a:rPr lang="en-US" sz="1800" b="1" dirty="0" smtClean="0"/>
              <a:t> frequency: [(2 x 647) + (1 x 134)] / (788 x 2) = 0.906			</a:t>
            </a:r>
            <a:endParaRPr lang="en-US" sz="1800" b="1" dirty="0" smtClean="0">
              <a:latin typeface="Symbol" charset="2"/>
            </a:endParaRPr>
          </a:p>
          <a:p>
            <a:pPr marL="274320" indent="-274320">
              <a:spcBef>
                <a:spcPts val="0"/>
              </a:spcBef>
            </a:pPr>
            <a:r>
              <a:rPr lang="en-US" sz="1800" b="1" dirty="0" smtClean="0">
                <a:latin typeface="Symbol" charset="2"/>
              </a:rPr>
              <a:t>D</a:t>
            </a:r>
            <a:r>
              <a:rPr lang="en-US" sz="1800" b="1" dirty="0" smtClean="0"/>
              <a:t>CCR5 </a:t>
            </a:r>
            <a:r>
              <a:rPr lang="en-US" sz="1800" b="1" u="sng" dirty="0" smtClean="0"/>
              <a:t>allele</a:t>
            </a:r>
            <a:r>
              <a:rPr lang="en-US" sz="1800" b="1" dirty="0" smtClean="0"/>
              <a:t> frequency: 1 - CCR5 allele frequency = 1 - 0.906 = 0.094</a:t>
            </a:r>
          </a:p>
          <a:p>
            <a:pPr marL="274320" indent="-274320" eaLnBrk="1" hangingPunct="1">
              <a:spcBef>
                <a:spcPts val="0"/>
              </a:spcBef>
            </a:pPr>
            <a:endParaRPr lang="en-US" sz="1800" dirty="0" smtClean="0"/>
          </a:p>
          <a:p>
            <a:pPr marL="274320" indent="-274320">
              <a:spcBef>
                <a:spcPts val="0"/>
              </a:spcBef>
            </a:pPr>
            <a:r>
              <a:rPr lang="en-US" sz="1800" b="1" dirty="0" smtClean="0"/>
              <a:t>Note: for an x-linked locus calculations are different</a:t>
            </a:r>
          </a:p>
        </p:txBody>
      </p:sp>
    </p:spTree>
    <p:extLst>
      <p:ext uri="{BB962C8B-B14F-4D97-AF65-F5344CB8AC3E}">
        <p14:creationId xmlns:p14="http://schemas.microsoft.com/office/powerpoint/2010/main" val="1933354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3"/>
          <p:cNvSpPr>
            <a:spLocks noGrp="1" noChangeArrowheads="1"/>
          </p:cNvSpPr>
          <p:nvPr>
            <p:ph type="body" idx="1"/>
          </p:nvPr>
        </p:nvSpPr>
        <p:spPr>
          <a:xfrm>
            <a:off x="380246" y="914400"/>
            <a:ext cx="8229600" cy="5715000"/>
          </a:xfrm>
        </p:spPr>
        <p:txBody>
          <a:bodyPr/>
          <a:lstStyle/>
          <a:p>
            <a:pPr eaLnBrk="1" hangingPunct="1">
              <a:spcBef>
                <a:spcPts val="0"/>
              </a:spcBef>
              <a:buFontTx/>
              <a:buNone/>
            </a:pPr>
            <a:r>
              <a:rPr lang="en-US" sz="2000" b="1" dirty="0" smtClean="0">
                <a:ea typeface="Arial" charset="0"/>
                <a:cs typeface="Arial" charset="0"/>
              </a:rPr>
              <a:t>Assumptions for HWE:</a:t>
            </a:r>
            <a:endParaRPr lang="en-US" sz="2000" dirty="0" smtClean="0">
              <a:ea typeface="Arial" charset="0"/>
              <a:cs typeface="Arial" charset="0"/>
            </a:endParaRPr>
          </a:p>
          <a:p>
            <a:pPr lvl="1">
              <a:spcBef>
                <a:spcPts val="0"/>
              </a:spcBef>
              <a:buFont typeface="Arial" panose="020B0604020202020204" pitchFamily="34" charset="0"/>
              <a:buChar char="•"/>
            </a:pPr>
            <a:r>
              <a:rPr lang="en-US" sz="1800" dirty="0" smtClean="0">
                <a:ea typeface="Arial" charset="0"/>
                <a:cs typeface="Arial" charset="0"/>
              </a:rPr>
              <a:t>Population is large, </a:t>
            </a:r>
            <a:r>
              <a:rPr lang="en-US" sz="1800" dirty="0" err="1" smtClean="0">
                <a:ea typeface="Arial" charset="0"/>
                <a:cs typeface="Arial" charset="0"/>
              </a:rPr>
              <a:t>matings</a:t>
            </a:r>
            <a:r>
              <a:rPr lang="en-US" sz="1800" dirty="0" smtClean="0">
                <a:ea typeface="Arial" charset="0"/>
                <a:cs typeface="Arial" charset="0"/>
              </a:rPr>
              <a:t> are random with respect to locus in question.</a:t>
            </a:r>
          </a:p>
          <a:p>
            <a:pPr lvl="1">
              <a:spcBef>
                <a:spcPts val="0"/>
              </a:spcBef>
              <a:buFont typeface="Arial" panose="020B0604020202020204" pitchFamily="34" charset="0"/>
              <a:buChar char="•"/>
            </a:pPr>
            <a:r>
              <a:rPr lang="en-US" sz="1800" dirty="0" smtClean="0">
                <a:ea typeface="Arial" charset="0"/>
                <a:cs typeface="Arial" charset="0"/>
              </a:rPr>
              <a:t>Allele frequencies remain constant over time:</a:t>
            </a:r>
          </a:p>
          <a:p>
            <a:pPr lvl="2">
              <a:spcBef>
                <a:spcPts val="0"/>
              </a:spcBef>
              <a:buFont typeface="Wingdings" panose="05000000000000000000" pitchFamily="2" charset="2"/>
              <a:buChar char="ü"/>
            </a:pPr>
            <a:r>
              <a:rPr lang="en-US" sz="1800" dirty="0" smtClean="0">
                <a:ea typeface="Arial" charset="0"/>
                <a:cs typeface="Arial" charset="0"/>
              </a:rPr>
              <a:t>No appreciable rates of mutation.</a:t>
            </a:r>
          </a:p>
          <a:p>
            <a:pPr lvl="2">
              <a:spcBef>
                <a:spcPts val="0"/>
              </a:spcBef>
              <a:buFont typeface="Wingdings" panose="05000000000000000000" pitchFamily="2" charset="2"/>
              <a:buChar char="ü"/>
            </a:pPr>
            <a:r>
              <a:rPr lang="en-US" sz="1800" dirty="0" smtClean="0">
                <a:ea typeface="Arial" charset="0"/>
                <a:cs typeface="Arial" charset="0"/>
              </a:rPr>
              <a:t>Individuals of all genotypes are equally likely and capable of mating (i.e., no selection against any genotype).</a:t>
            </a:r>
          </a:p>
          <a:p>
            <a:pPr lvl="2">
              <a:spcBef>
                <a:spcPts val="0"/>
              </a:spcBef>
              <a:buFont typeface="Wingdings" panose="05000000000000000000" pitchFamily="2" charset="2"/>
              <a:buChar char="ü"/>
            </a:pPr>
            <a:r>
              <a:rPr lang="en-US" sz="1800" dirty="0" smtClean="0">
                <a:ea typeface="Arial" charset="0"/>
                <a:cs typeface="Arial" charset="0"/>
              </a:rPr>
              <a:t>No significant immigration into or emigration out of the population to vary allele frequencies.</a:t>
            </a:r>
          </a:p>
          <a:p>
            <a:pPr lvl="1">
              <a:spcBef>
                <a:spcPts val="0"/>
              </a:spcBef>
              <a:buFont typeface="Arial" panose="020B0604020202020204" pitchFamily="34" charset="0"/>
              <a:buChar char="•"/>
            </a:pPr>
            <a:r>
              <a:rPr lang="en-US" sz="1800" dirty="0" smtClean="0">
                <a:ea typeface="Arial" charset="0"/>
                <a:cs typeface="Arial" charset="0"/>
              </a:rPr>
              <a:t>These assumptions are rarely met in human populations.</a:t>
            </a:r>
          </a:p>
          <a:p>
            <a:pPr lvl="1">
              <a:spcBef>
                <a:spcPts val="0"/>
              </a:spcBef>
              <a:buFont typeface="Arial" panose="020B0604020202020204" pitchFamily="34" charset="0"/>
              <a:buChar char="•"/>
            </a:pPr>
            <a:r>
              <a:rPr lang="en-US" sz="1800" dirty="0" smtClean="0">
                <a:ea typeface="Arial" charset="0"/>
                <a:cs typeface="Arial" charset="0"/>
              </a:rPr>
              <a:t>Hardy-Weinberg Law is still useful in spite of deviations from these assumptions (especially for AR conditions).</a:t>
            </a:r>
          </a:p>
          <a:p>
            <a:pPr lvl="1">
              <a:spcBef>
                <a:spcPts val="0"/>
              </a:spcBef>
              <a:buFont typeface="Arial" panose="020B0604020202020204" pitchFamily="34" charset="0"/>
              <a:buChar char="•"/>
            </a:pPr>
            <a:r>
              <a:rPr lang="en-US" sz="1800" dirty="0" smtClean="0">
                <a:ea typeface="Arial" charset="0"/>
                <a:cs typeface="Arial" charset="0"/>
              </a:rPr>
              <a:t>If deviation from Hardy-Weinberg equilibrium, one can determine why.</a:t>
            </a:r>
          </a:p>
          <a:p>
            <a:pPr eaLnBrk="1" hangingPunct="1">
              <a:lnSpc>
                <a:spcPts val="2600"/>
              </a:lnSpc>
              <a:buFont typeface="Wingdings" charset="2"/>
              <a:buNone/>
            </a:pPr>
            <a:endParaRPr lang="en-US" sz="2100" b="1" dirty="0" smtClean="0"/>
          </a:p>
        </p:txBody>
      </p:sp>
      <p:sp>
        <p:nvSpPr>
          <p:cNvPr id="193538" name="Rectangle 2"/>
          <p:cNvSpPr>
            <a:spLocks noGrp="1" noChangeArrowheads="1"/>
          </p:cNvSpPr>
          <p:nvPr>
            <p:ph type="title"/>
          </p:nvPr>
        </p:nvSpPr>
        <p:spPr>
          <a:xfrm>
            <a:off x="457200" y="228600"/>
            <a:ext cx="8229600" cy="563562"/>
          </a:xfrm>
        </p:spPr>
        <p:txBody>
          <a:bodyPr/>
          <a:lstStyle/>
          <a:p>
            <a:pPr eaLnBrk="1" hangingPunct="1"/>
            <a:r>
              <a:rPr lang="en-US" sz="2800" b="1" dirty="0" smtClean="0"/>
              <a:t>Deviations from Hardy-Weinberg Equilibrium </a:t>
            </a:r>
          </a:p>
        </p:txBody>
      </p:sp>
      <p:sp>
        <p:nvSpPr>
          <p:cNvPr id="2" name="Slide Number Placeholder 1"/>
          <p:cNvSpPr>
            <a:spLocks noGrp="1"/>
          </p:cNvSpPr>
          <p:nvPr>
            <p:ph type="sldNum" sz="quarter" idx="12"/>
          </p:nvPr>
        </p:nvSpPr>
        <p:spPr/>
        <p:txBody>
          <a:bodyPr/>
          <a:lstStyle/>
          <a:p>
            <a:pPr>
              <a:defRPr/>
            </a:pPr>
            <a:fld id="{DF88D9C2-0AE5-4F10-A979-40F852FC26E7}" type="slidenum">
              <a:rPr lang="en-US" smtClean="0"/>
              <a:pPr>
                <a:defRPr/>
              </a:pPr>
              <a:t>17</a:t>
            </a:fld>
            <a:endParaRPr lang="en-US"/>
          </a:p>
        </p:txBody>
      </p:sp>
      <p:sp>
        <p:nvSpPr>
          <p:cNvPr id="3" name="Rectangle 2"/>
          <p:cNvSpPr/>
          <p:nvPr/>
        </p:nvSpPr>
        <p:spPr>
          <a:xfrm>
            <a:off x="363648" y="4495800"/>
            <a:ext cx="8763000" cy="2087751"/>
          </a:xfrm>
          <a:prstGeom prst="rect">
            <a:avLst/>
          </a:prstGeom>
        </p:spPr>
        <p:txBody>
          <a:bodyPr wrap="square">
            <a:spAutoFit/>
          </a:bodyPr>
          <a:lstStyle/>
          <a:p>
            <a:pPr>
              <a:lnSpc>
                <a:spcPts val="2600"/>
              </a:lnSpc>
              <a:defRPr/>
            </a:pPr>
            <a:r>
              <a:rPr lang="en-US" altLang="en-US" sz="2000" b="1" dirty="0">
                <a:cs typeface="Arial" pitchFamily="34" charset="0"/>
              </a:rPr>
              <a:t>Exceptions to random mating</a:t>
            </a:r>
            <a:r>
              <a:rPr lang="en-US" altLang="en-US" dirty="0">
                <a:cs typeface="Arial" pitchFamily="34" charset="0"/>
              </a:rPr>
              <a:t> (can cause </a:t>
            </a:r>
            <a:r>
              <a:rPr lang="en-US" altLang="en-US" i="1" dirty="0">
                <a:cs typeface="Arial" pitchFamily="34" charset="0"/>
              </a:rPr>
              <a:t>large</a:t>
            </a:r>
            <a:r>
              <a:rPr lang="en-US" altLang="en-US" dirty="0">
                <a:cs typeface="Arial" pitchFamily="34" charset="0"/>
              </a:rPr>
              <a:t> deviations in incidence of AR </a:t>
            </a:r>
            <a:r>
              <a:rPr lang="en-US" altLang="en-US" dirty="0" smtClean="0">
                <a:cs typeface="Arial" pitchFamily="34" charset="0"/>
              </a:rPr>
              <a:t>disorders)</a:t>
            </a:r>
          </a:p>
          <a:p>
            <a:pPr marL="742950" lvl="1" indent="-285750">
              <a:buFont typeface="Arial" panose="020B0604020202020204" pitchFamily="34" charset="0"/>
              <a:buChar char="•"/>
              <a:defRPr/>
            </a:pPr>
            <a:r>
              <a:rPr lang="en-US" altLang="en-US" dirty="0" smtClean="0">
                <a:cs typeface="Arial" pitchFamily="34" charset="0"/>
              </a:rPr>
              <a:t>Stratification of population</a:t>
            </a:r>
          </a:p>
          <a:p>
            <a:pPr marL="742950" lvl="1" indent="-285750">
              <a:buFont typeface="Arial" panose="020B0604020202020204" pitchFamily="34" charset="0"/>
              <a:buChar char="•"/>
              <a:defRPr/>
            </a:pPr>
            <a:r>
              <a:rPr lang="en-US" altLang="en-US" dirty="0" smtClean="0">
                <a:cs typeface="Arial" pitchFamily="34" charset="0"/>
              </a:rPr>
              <a:t>Assortative mating (mating based on phenotype)</a:t>
            </a:r>
          </a:p>
          <a:p>
            <a:pPr marL="742950" lvl="1" indent="-285750">
              <a:buFont typeface="Arial" panose="020B0604020202020204" pitchFamily="34" charset="0"/>
              <a:buChar char="•"/>
              <a:defRPr/>
            </a:pPr>
            <a:r>
              <a:rPr lang="en-US" altLang="en-US" dirty="0" smtClean="0">
                <a:cs typeface="Arial" pitchFamily="34" charset="0"/>
              </a:rPr>
              <a:t>Consanguinity (‘inbreeding’; mating with relatives at some level)</a:t>
            </a:r>
          </a:p>
          <a:p>
            <a:pPr marL="742950" lvl="1" indent="-285750">
              <a:buFont typeface="Arial" panose="020B0604020202020204" pitchFamily="34" charset="0"/>
              <a:buChar char="•"/>
              <a:defRPr/>
            </a:pPr>
            <a:r>
              <a:rPr lang="en-US" altLang="en-US" dirty="0" smtClean="0">
                <a:cs typeface="Arial" pitchFamily="34" charset="0"/>
              </a:rPr>
              <a:t>Mutation</a:t>
            </a:r>
            <a:endParaRPr lang="en-US" altLang="en-US" dirty="0">
              <a:cs typeface="Arial" pitchFamily="34" charset="0"/>
            </a:endParaRPr>
          </a:p>
          <a:p>
            <a:pPr marL="742950" lvl="1" indent="-285750">
              <a:buFont typeface="Arial" panose="020B0604020202020204" pitchFamily="34" charset="0"/>
              <a:buChar char="•"/>
              <a:defRPr/>
            </a:pPr>
            <a:r>
              <a:rPr lang="en-US" altLang="en-US" dirty="0" smtClean="0">
                <a:cs typeface="Arial" pitchFamily="34" charset="0"/>
              </a:rPr>
              <a:t>Selection</a:t>
            </a:r>
            <a:endParaRPr lang="en-US" altLang="en-US" dirty="0">
              <a:cs typeface="Arial" pitchFamily="34" charset="0"/>
            </a:endParaRPr>
          </a:p>
          <a:p>
            <a:pPr marL="742950" lvl="1" indent="-285750">
              <a:buFont typeface="Arial" panose="020B0604020202020204" pitchFamily="34" charset="0"/>
              <a:buChar char="•"/>
              <a:defRPr/>
            </a:pPr>
            <a:r>
              <a:rPr lang="en-US" altLang="en-US" dirty="0" smtClean="0">
                <a:cs typeface="Arial" pitchFamily="34" charset="0"/>
              </a:rPr>
              <a:t>Migration</a:t>
            </a:r>
            <a:endParaRPr lang="en-US" altLang="en-US" dirty="0">
              <a:cs typeface="Arial" pitchFamily="34" charset="0"/>
            </a:endParaRPr>
          </a:p>
        </p:txBody>
      </p:sp>
    </p:spTree>
    <p:extLst>
      <p:ext uri="{BB962C8B-B14F-4D97-AF65-F5344CB8AC3E}">
        <p14:creationId xmlns:p14="http://schemas.microsoft.com/office/powerpoint/2010/main" val="112377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8600" y="1113677"/>
            <a:ext cx="8686800" cy="5244220"/>
            <a:chOff x="76200" y="775580"/>
            <a:chExt cx="7010400" cy="3545819"/>
          </a:xfrm>
        </p:grpSpPr>
        <p:pic>
          <p:nvPicPr>
            <p:cNvPr id="198657" name="Picture 2"/>
            <p:cNvPicPr>
              <a:picLocks noChangeAspect="1" noChangeArrowheads="1"/>
            </p:cNvPicPr>
            <p:nvPr/>
          </p:nvPicPr>
          <p:blipFill>
            <a:blip r:embed="rId2"/>
            <a:srcRect/>
            <a:stretch>
              <a:fillRect/>
            </a:stretch>
          </p:blipFill>
          <p:spPr bwMode="auto">
            <a:xfrm>
              <a:off x="76200" y="914400"/>
              <a:ext cx="6932613" cy="3406999"/>
            </a:xfrm>
            <a:prstGeom prst="rect">
              <a:avLst/>
            </a:prstGeom>
            <a:noFill/>
            <a:ln w="9525">
              <a:noFill/>
              <a:miter lim="800000"/>
              <a:headEnd/>
              <a:tailEnd/>
            </a:ln>
          </p:spPr>
        </p:pic>
        <p:sp>
          <p:nvSpPr>
            <p:cNvPr id="3" name="Rectangle 2"/>
            <p:cNvSpPr/>
            <p:nvPr/>
          </p:nvSpPr>
          <p:spPr>
            <a:xfrm>
              <a:off x="76200" y="4267200"/>
              <a:ext cx="7010400" cy="54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90800" y="775580"/>
              <a:ext cx="838200" cy="15240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2"/>
          <p:cNvSpPr>
            <a:spLocks noGrp="1" noChangeArrowheads="1"/>
          </p:cNvSpPr>
          <p:nvPr>
            <p:ph type="title"/>
          </p:nvPr>
        </p:nvSpPr>
        <p:spPr>
          <a:xfrm>
            <a:off x="457200" y="228600"/>
            <a:ext cx="8229600" cy="563562"/>
          </a:xfrm>
        </p:spPr>
        <p:txBody>
          <a:bodyPr/>
          <a:lstStyle/>
          <a:p>
            <a:pPr eaLnBrk="1" hangingPunct="1"/>
            <a:r>
              <a:rPr lang="en-US" sz="2800" b="1" dirty="0" smtClean="0"/>
              <a:t>Diseases That Exhibit Allele Frequency Differences</a:t>
            </a:r>
          </a:p>
        </p:txBody>
      </p:sp>
      <p:sp>
        <p:nvSpPr>
          <p:cNvPr id="7" name="Rectangle 6"/>
          <p:cNvSpPr/>
          <p:nvPr/>
        </p:nvSpPr>
        <p:spPr>
          <a:xfrm>
            <a:off x="304800" y="4267200"/>
            <a:ext cx="8514212"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76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a:xfrm>
            <a:off x="228600" y="255000"/>
            <a:ext cx="8610600" cy="1095475"/>
          </a:xfrm>
        </p:spPr>
        <p:txBody>
          <a:bodyPr>
            <a:normAutofit fontScale="90000"/>
          </a:bodyPr>
          <a:lstStyle/>
          <a:p>
            <a:pPr>
              <a:lnSpc>
                <a:spcPts val="1800"/>
              </a:lnSpc>
            </a:pPr>
            <a:r>
              <a:rPr lang="en-US" sz="3100" b="1" dirty="0">
                <a:solidFill>
                  <a:srgbClr val="000000"/>
                </a:solidFill>
              </a:rPr>
              <a:t>Population Genetic Substructure in </a:t>
            </a:r>
            <a:r>
              <a:rPr lang="en-US" sz="3100" b="1" dirty="0" smtClean="0">
                <a:solidFill>
                  <a:srgbClr val="000000"/>
                </a:solidFill>
              </a:rPr>
              <a:t>Finland</a:t>
            </a:r>
            <a:br>
              <a:rPr lang="en-US" sz="3100" b="1" dirty="0" smtClean="0">
                <a:solidFill>
                  <a:srgbClr val="000000"/>
                </a:solidFill>
              </a:rPr>
            </a:br>
            <a:r>
              <a:rPr lang="en-US" sz="3100" b="1" dirty="0" smtClean="0">
                <a:solidFill>
                  <a:srgbClr val="000000"/>
                </a:solidFill>
              </a:rPr>
              <a:t/>
            </a:r>
            <a:br>
              <a:rPr lang="en-US" sz="3100" b="1" dirty="0" smtClean="0">
                <a:solidFill>
                  <a:srgbClr val="000000"/>
                </a:solidFill>
              </a:rPr>
            </a:br>
            <a:r>
              <a:rPr lang="en-US" sz="1600" dirty="0" smtClean="0">
                <a:solidFill>
                  <a:srgbClr val="000000"/>
                </a:solidFill>
              </a:rPr>
              <a:t>The population in Finland was originally quite isolated, and it expanded over 10-fold in the past 300 years.  The isolation and population expansion allowed the population to develop a distinctive pattern of single-gene disorders.</a:t>
            </a:r>
            <a:endParaRPr lang="en-US" sz="1600" b="1" dirty="0">
              <a:solidFill>
                <a:srgbClr val="000000"/>
              </a:solidFill>
            </a:endParaRPr>
          </a:p>
        </p:txBody>
      </p:sp>
      <p:pic>
        <p:nvPicPr>
          <p:cNvPr id="185347" name="Picture 7"/>
          <p:cNvPicPr>
            <a:picLocks noChangeAspect="1" noChangeArrowheads="1"/>
          </p:cNvPicPr>
          <p:nvPr/>
        </p:nvPicPr>
        <p:blipFill>
          <a:blip r:embed="rId2"/>
          <a:srcRect/>
          <a:stretch>
            <a:fillRect/>
          </a:stretch>
        </p:blipFill>
        <p:spPr bwMode="auto">
          <a:xfrm>
            <a:off x="1637168" y="6400799"/>
            <a:ext cx="5892819" cy="304801"/>
          </a:xfrm>
          <a:prstGeom prst="rect">
            <a:avLst/>
          </a:prstGeom>
          <a:noFill/>
          <a:ln w="9525">
            <a:noFill/>
            <a:miter lim="800000"/>
            <a:headEnd/>
            <a:tailEnd/>
          </a:ln>
        </p:spPr>
      </p:pic>
      <p:pic>
        <p:nvPicPr>
          <p:cNvPr id="185348" name="Picture 8"/>
          <p:cNvPicPr>
            <a:picLocks noChangeAspect="1" noChangeArrowheads="1"/>
          </p:cNvPicPr>
          <p:nvPr/>
        </p:nvPicPr>
        <p:blipFill>
          <a:blip r:embed="rId3"/>
          <a:srcRect/>
          <a:stretch>
            <a:fillRect/>
          </a:stretch>
        </p:blipFill>
        <p:spPr bwMode="auto">
          <a:xfrm>
            <a:off x="49794" y="1447800"/>
            <a:ext cx="10074953" cy="4865712"/>
          </a:xfrm>
          <a:prstGeom prst="rect">
            <a:avLst/>
          </a:prstGeom>
          <a:noFill/>
          <a:ln w="9525">
            <a:noFill/>
            <a:miter lim="800000"/>
            <a:headEnd/>
            <a:tailEnd/>
          </a:ln>
        </p:spPr>
      </p:pic>
      <p:sp>
        <p:nvSpPr>
          <p:cNvPr id="2" name="Rectangle 1"/>
          <p:cNvSpPr/>
          <p:nvPr/>
        </p:nvSpPr>
        <p:spPr>
          <a:xfrm>
            <a:off x="6629400" y="1371600"/>
            <a:ext cx="3419147" cy="42484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631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321003"/>
            <a:ext cx="8534400" cy="1200329"/>
          </a:xfrm>
          <a:prstGeom prst="rect">
            <a:avLst/>
          </a:prstGeom>
        </p:spPr>
        <p:txBody>
          <a:bodyPr wrap="square">
            <a:spAutoFit/>
          </a:bodyPr>
          <a:lstStyle/>
          <a:p>
            <a:pPr algn="ctr"/>
            <a:r>
              <a:rPr lang="en-US" sz="3600" b="1" dirty="0" smtClean="0"/>
              <a:t>1. </a:t>
            </a:r>
            <a:r>
              <a:rPr lang="en-US" sz="3600" b="1" dirty="0"/>
              <a:t>Views on Global Human Genetic Variation and </a:t>
            </a:r>
            <a:r>
              <a:rPr lang="en-US" sz="3600" b="1" dirty="0" err="1"/>
              <a:t>Lewontin’s</a:t>
            </a:r>
            <a:r>
              <a:rPr lang="en-US" sz="3600" b="1" dirty="0"/>
              <a:t> Studies/Fallacy</a:t>
            </a:r>
          </a:p>
        </p:txBody>
      </p:sp>
    </p:spTree>
    <p:extLst>
      <p:ext uri="{BB962C8B-B14F-4D97-AF65-F5344CB8AC3E}">
        <p14:creationId xmlns:p14="http://schemas.microsoft.com/office/powerpoint/2010/main" val="17641084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69" name="Picture 1"/>
          <p:cNvPicPr>
            <a:picLocks noChangeAspect="1" noChangeArrowheads="1"/>
          </p:cNvPicPr>
          <p:nvPr/>
        </p:nvPicPr>
        <p:blipFill>
          <a:blip r:embed="rId2"/>
          <a:srcRect/>
          <a:stretch>
            <a:fillRect/>
          </a:stretch>
        </p:blipFill>
        <p:spPr bwMode="auto">
          <a:xfrm>
            <a:off x="1333256" y="914400"/>
            <a:ext cx="6380933" cy="4953000"/>
          </a:xfrm>
          <a:prstGeom prst="rect">
            <a:avLst/>
          </a:prstGeom>
          <a:noFill/>
          <a:ln w="9525">
            <a:noFill/>
            <a:miter lim="800000"/>
            <a:headEnd/>
            <a:tailEnd/>
          </a:ln>
        </p:spPr>
      </p:pic>
      <p:sp>
        <p:nvSpPr>
          <p:cNvPr id="186370" name="Rectangle 4"/>
          <p:cNvSpPr>
            <a:spLocks noChangeArrowheads="1"/>
          </p:cNvSpPr>
          <p:nvPr/>
        </p:nvSpPr>
        <p:spPr bwMode="auto">
          <a:xfrm>
            <a:off x="213519" y="5943600"/>
            <a:ext cx="8686800" cy="707886"/>
          </a:xfrm>
          <a:prstGeom prst="rect">
            <a:avLst/>
          </a:prstGeom>
          <a:noFill/>
          <a:ln w="9525">
            <a:noFill/>
            <a:miter lim="800000"/>
            <a:headEnd/>
            <a:tailEnd/>
          </a:ln>
        </p:spPr>
        <p:txBody>
          <a:bodyPr>
            <a:prstTxWarp prst="textNoShape">
              <a:avLst/>
            </a:prstTxWarp>
            <a:spAutoFit/>
          </a:bodyPr>
          <a:lstStyle/>
          <a:p>
            <a:pPr algn="just"/>
            <a:r>
              <a:rPr lang="en-US" sz="1000" dirty="0"/>
              <a:t>The geographical origin of cases of two genetic disorders prevalent in Finland: X-linked </a:t>
            </a:r>
            <a:r>
              <a:rPr lang="en-US" sz="1000" dirty="0" err="1"/>
              <a:t>choroideremia</a:t>
            </a:r>
            <a:r>
              <a:rPr lang="en-US" sz="1000" dirty="0"/>
              <a:t> </a:t>
            </a:r>
            <a:r>
              <a:rPr lang="en-US" sz="1000" i="1" dirty="0"/>
              <a:t>(left)</a:t>
            </a:r>
            <a:r>
              <a:rPr lang="en-US" sz="1000" dirty="0"/>
              <a:t> and </a:t>
            </a:r>
            <a:r>
              <a:rPr lang="en-US" sz="1000" dirty="0" err="1"/>
              <a:t>hyperornithinemia</a:t>
            </a:r>
            <a:r>
              <a:rPr lang="en-US" sz="1000" dirty="0"/>
              <a:t> with gyrate atrophy of the choroid and retina </a:t>
            </a:r>
            <a:r>
              <a:rPr lang="en-US" sz="1000" i="1" dirty="0"/>
              <a:t>(right).</a:t>
            </a:r>
            <a:r>
              <a:rPr lang="en-US" sz="1000" dirty="0"/>
              <a:t> Most cases of each disease originate from particular communities in Finland, but the distributions of the diseases differ. (Based on Mitchell GA, Brody LC, </a:t>
            </a:r>
            <a:r>
              <a:rPr lang="en-US" sz="1000" dirty="0" err="1"/>
              <a:t>Sipila</a:t>
            </a:r>
            <a:r>
              <a:rPr lang="en-US" sz="1000" dirty="0"/>
              <a:t> I, et al: At least two mutant alleles of ornithine-</a:t>
            </a:r>
            <a:r>
              <a:rPr lang="el-GR" sz="1000" dirty="0"/>
              <a:t>δ-</a:t>
            </a:r>
            <a:r>
              <a:rPr lang="en-US" sz="1000" dirty="0"/>
              <a:t>aminotransferase cause gyrate atrophy of the choroid and retina in Finns. </a:t>
            </a:r>
            <a:r>
              <a:rPr lang="en-US" sz="1000" dirty="0" err="1"/>
              <a:t>Proc</a:t>
            </a:r>
            <a:r>
              <a:rPr lang="en-US" sz="1000" dirty="0"/>
              <a:t> </a:t>
            </a:r>
            <a:r>
              <a:rPr lang="en-US" sz="1000" dirty="0" err="1"/>
              <a:t>Natl</a:t>
            </a:r>
            <a:r>
              <a:rPr lang="en-US" sz="1000" dirty="0"/>
              <a:t> </a:t>
            </a:r>
            <a:r>
              <a:rPr lang="en-US" sz="1000" dirty="0" err="1"/>
              <a:t>Acad</a:t>
            </a:r>
            <a:r>
              <a:rPr lang="en-US" sz="1000" dirty="0"/>
              <a:t> </a:t>
            </a:r>
            <a:r>
              <a:rPr lang="en-US" sz="1000" dirty="0" err="1"/>
              <a:t>Sci</a:t>
            </a:r>
            <a:r>
              <a:rPr lang="en-US" sz="1000" dirty="0"/>
              <a:t> USA 86:197-201, 1989; and </a:t>
            </a:r>
            <a:r>
              <a:rPr lang="en-US" sz="1000" dirty="0" err="1"/>
              <a:t>Nario</a:t>
            </a:r>
            <a:r>
              <a:rPr lang="en-US" sz="1000" dirty="0"/>
              <a:t> R, </a:t>
            </a:r>
            <a:r>
              <a:rPr lang="en-US" sz="1000" dirty="0" err="1"/>
              <a:t>Nevanlinna</a:t>
            </a:r>
            <a:r>
              <a:rPr lang="en-US" sz="1000" dirty="0"/>
              <a:t> HR, </a:t>
            </a:r>
            <a:r>
              <a:rPr lang="en-US" sz="1000" dirty="0" err="1"/>
              <a:t>Perheentupa</a:t>
            </a:r>
            <a:r>
              <a:rPr lang="en-US" sz="1000" dirty="0"/>
              <a:t> J: Hereditary diseases in Finland: rare flora in rare soil. Ann </a:t>
            </a:r>
            <a:r>
              <a:rPr lang="en-US" sz="1000" dirty="0" err="1"/>
              <a:t>Clin</a:t>
            </a:r>
            <a:r>
              <a:rPr lang="en-US" sz="1000" dirty="0"/>
              <a:t> Res 5:109-141, 1973.)</a:t>
            </a:r>
          </a:p>
        </p:txBody>
      </p:sp>
      <p:sp>
        <p:nvSpPr>
          <p:cNvPr id="186371" name="Text Box 6"/>
          <p:cNvSpPr txBox="1">
            <a:spLocks noChangeArrowheads="1"/>
          </p:cNvSpPr>
          <p:nvPr/>
        </p:nvSpPr>
        <p:spPr bwMode="auto">
          <a:xfrm>
            <a:off x="882988" y="1981200"/>
            <a:ext cx="1271054" cy="307777"/>
          </a:xfrm>
          <a:prstGeom prst="rect">
            <a:avLst/>
          </a:prstGeom>
          <a:noFill/>
          <a:ln w="9525">
            <a:noFill/>
            <a:miter lim="800000"/>
            <a:headEnd/>
            <a:tailEnd/>
          </a:ln>
        </p:spPr>
        <p:txBody>
          <a:bodyPr wrap="none">
            <a:prstTxWarp prst="textNoShape">
              <a:avLst/>
            </a:prstTxWarp>
            <a:spAutoFit/>
          </a:bodyPr>
          <a:lstStyle/>
          <a:p>
            <a:pPr eaLnBrk="0" hangingPunct="0"/>
            <a:r>
              <a:rPr lang="en-US" sz="1400" dirty="0" err="1"/>
              <a:t>Choroideremia</a:t>
            </a:r>
            <a:endParaRPr lang="en-US" sz="1400" dirty="0"/>
          </a:p>
        </p:txBody>
      </p:sp>
      <p:sp>
        <p:nvSpPr>
          <p:cNvPr id="186372" name="Text Box 7"/>
          <p:cNvSpPr txBox="1">
            <a:spLocks noChangeArrowheads="1"/>
          </p:cNvSpPr>
          <p:nvPr/>
        </p:nvSpPr>
        <p:spPr bwMode="auto">
          <a:xfrm>
            <a:off x="4343400" y="1981200"/>
            <a:ext cx="1732589" cy="523220"/>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t>Hyperornithinemia </a:t>
            </a:r>
          </a:p>
          <a:p>
            <a:pPr algn="ctr" eaLnBrk="0" hangingPunct="0"/>
            <a:r>
              <a:rPr lang="en-US" sz="1400" dirty="0"/>
              <a:t>with  Gyrate Atrophy</a:t>
            </a:r>
          </a:p>
        </p:txBody>
      </p:sp>
      <p:sp>
        <p:nvSpPr>
          <p:cNvPr id="7" name="Rectangle 2"/>
          <p:cNvSpPr>
            <a:spLocks noGrp="1" noChangeArrowheads="1"/>
          </p:cNvSpPr>
          <p:nvPr>
            <p:ph type="title"/>
          </p:nvPr>
        </p:nvSpPr>
        <p:spPr>
          <a:xfrm>
            <a:off x="218422" y="228600"/>
            <a:ext cx="8610600" cy="506999"/>
          </a:xfrm>
        </p:spPr>
        <p:txBody>
          <a:bodyPr>
            <a:normAutofit fontScale="90000"/>
          </a:bodyPr>
          <a:lstStyle/>
          <a:p>
            <a:pPr>
              <a:lnSpc>
                <a:spcPts val="1800"/>
              </a:lnSpc>
            </a:pPr>
            <a:r>
              <a:rPr lang="en-US" sz="3100" b="1" dirty="0">
                <a:solidFill>
                  <a:srgbClr val="000000"/>
                </a:solidFill>
              </a:rPr>
              <a:t>Population Genetic Substructure in </a:t>
            </a:r>
            <a:r>
              <a:rPr lang="en-US" sz="3100" b="1" dirty="0" smtClean="0">
                <a:solidFill>
                  <a:srgbClr val="000000"/>
                </a:solidFill>
              </a:rPr>
              <a:t>Finland: Diseases</a:t>
            </a:r>
            <a:endParaRPr lang="en-US" sz="1600" b="1" dirty="0">
              <a:solidFill>
                <a:srgbClr val="000000"/>
              </a:solidFill>
            </a:endParaRPr>
          </a:p>
        </p:txBody>
      </p:sp>
    </p:spTree>
    <p:extLst>
      <p:ext uri="{BB962C8B-B14F-4D97-AF65-F5344CB8AC3E}">
        <p14:creationId xmlns:p14="http://schemas.microsoft.com/office/powerpoint/2010/main" val="5786707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3" name="Picture 3"/>
          <p:cNvPicPr>
            <a:picLocks noChangeAspect="1" noChangeArrowheads="1"/>
          </p:cNvPicPr>
          <p:nvPr/>
        </p:nvPicPr>
        <p:blipFill>
          <a:blip r:embed="rId2"/>
          <a:srcRect/>
          <a:stretch>
            <a:fillRect/>
          </a:stretch>
        </p:blipFill>
        <p:spPr bwMode="auto">
          <a:xfrm>
            <a:off x="197241" y="1219200"/>
            <a:ext cx="8651341" cy="5006425"/>
          </a:xfrm>
          <a:prstGeom prst="rect">
            <a:avLst/>
          </a:prstGeom>
          <a:noFill/>
          <a:ln w="9525">
            <a:noFill/>
            <a:miter lim="800000"/>
            <a:headEnd/>
            <a:tailEnd/>
          </a:ln>
        </p:spPr>
      </p:pic>
      <p:sp>
        <p:nvSpPr>
          <p:cNvPr id="187394" name="Rectangle 5"/>
          <p:cNvSpPr>
            <a:spLocks noChangeArrowheads="1"/>
          </p:cNvSpPr>
          <p:nvPr/>
        </p:nvSpPr>
        <p:spPr bwMode="auto">
          <a:xfrm>
            <a:off x="179512" y="6324600"/>
            <a:ext cx="8686800" cy="461665"/>
          </a:xfrm>
          <a:prstGeom prst="rect">
            <a:avLst/>
          </a:prstGeom>
          <a:noFill/>
          <a:ln w="9525">
            <a:noFill/>
            <a:miter lim="800000"/>
            <a:headEnd/>
            <a:tailEnd/>
          </a:ln>
        </p:spPr>
        <p:txBody>
          <a:bodyPr>
            <a:prstTxWarp prst="textNoShape">
              <a:avLst/>
            </a:prstTxWarp>
            <a:spAutoFit/>
          </a:bodyPr>
          <a:lstStyle/>
          <a:p>
            <a:pPr algn="ctr"/>
            <a:r>
              <a:rPr lang="en-US" sz="1200" b="1" dirty="0"/>
              <a:t>Figure 9-10 </a:t>
            </a:r>
            <a:r>
              <a:rPr lang="en-US" sz="1200" dirty="0"/>
              <a:t>Frequency of Δ</a:t>
            </a:r>
            <a:r>
              <a:rPr lang="en-US" sz="1200" i="1" dirty="0"/>
              <a:t>CCR5</a:t>
            </a:r>
            <a:r>
              <a:rPr lang="en-US" sz="1200" dirty="0"/>
              <a:t> alleles in populations from Europe, the Middle East, and the Indian subcontinent. (From Martinson JJ, Chapman NH, Rees DC, et al: Global distribution of the </a:t>
            </a:r>
            <a:r>
              <a:rPr lang="en-US" sz="1200" i="1" dirty="0"/>
              <a:t>CCR5</a:t>
            </a:r>
            <a:r>
              <a:rPr lang="en-US" sz="1200" dirty="0"/>
              <a:t> gene 32-basepair deletion. Nat Genet 16:100-103, 1997.)</a:t>
            </a:r>
          </a:p>
        </p:txBody>
      </p:sp>
      <p:sp>
        <p:nvSpPr>
          <p:cNvPr id="2" name="TextBox 1"/>
          <p:cNvSpPr txBox="1"/>
          <p:nvPr/>
        </p:nvSpPr>
        <p:spPr>
          <a:xfrm>
            <a:off x="499964" y="381000"/>
            <a:ext cx="8045896" cy="523220"/>
          </a:xfrm>
          <a:prstGeom prst="rect">
            <a:avLst/>
          </a:prstGeom>
          <a:noFill/>
        </p:spPr>
        <p:txBody>
          <a:bodyPr wrap="square" rtlCol="0">
            <a:spAutoFit/>
          </a:bodyPr>
          <a:lstStyle/>
          <a:p>
            <a:r>
              <a:rPr lang="en-US" sz="2800" b="1" dirty="0">
                <a:latin typeface="Symbol" charset="2"/>
              </a:rPr>
              <a:t>D</a:t>
            </a:r>
            <a:r>
              <a:rPr lang="en-US" sz="2800" b="1" dirty="0"/>
              <a:t>CCR5 </a:t>
            </a:r>
            <a:r>
              <a:rPr lang="en-US" sz="2800" b="1" dirty="0" smtClean="0"/>
              <a:t>Variant Exhibits Global Frequency Differences</a:t>
            </a:r>
            <a:endParaRPr lang="en-US" sz="2800" dirty="0"/>
          </a:p>
        </p:txBody>
      </p:sp>
    </p:spTree>
    <p:extLst>
      <p:ext uri="{BB962C8B-B14F-4D97-AF65-F5344CB8AC3E}">
        <p14:creationId xmlns:p14="http://schemas.microsoft.com/office/powerpoint/2010/main" val="2990450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5_1"/>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457200" y="250825"/>
            <a:ext cx="8229600" cy="5751513"/>
          </a:xfrm>
          <a:noFill/>
        </p:spPr>
      </p:pic>
    </p:spTree>
    <p:extLst>
      <p:ext uri="{BB962C8B-B14F-4D97-AF65-F5344CB8AC3E}">
        <p14:creationId xmlns:p14="http://schemas.microsoft.com/office/powerpoint/2010/main" val="33269643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b18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2713"/>
            <a:ext cx="8839200" cy="654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 Box 3"/>
          <p:cNvSpPr txBox="1">
            <a:spLocks noChangeArrowheads="1"/>
          </p:cNvSpPr>
          <p:nvPr/>
        </p:nvSpPr>
        <p:spPr bwMode="auto">
          <a:xfrm>
            <a:off x="152400" y="2667000"/>
            <a:ext cx="1828800" cy="5492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000">
                <a:solidFill>
                  <a:srgbClr val="000000"/>
                </a:solidFill>
                <a:latin typeface="Tahoma" pitchFamily="34" charset="0"/>
              </a:rPr>
              <a:t>“Linkage Disequilibrium (LD)” between the “+” allele and the disease mutation</a:t>
            </a:r>
          </a:p>
        </p:txBody>
      </p:sp>
      <p:sp>
        <p:nvSpPr>
          <p:cNvPr id="25604" name="Text Box 4"/>
          <p:cNvSpPr txBox="1">
            <a:spLocks noChangeArrowheads="1"/>
          </p:cNvSpPr>
          <p:nvPr/>
        </p:nvSpPr>
        <p:spPr bwMode="auto">
          <a:xfrm>
            <a:off x="4876800" y="914400"/>
            <a:ext cx="2749550" cy="2444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a:solidFill>
                  <a:srgbClr val="000000"/>
                </a:solidFill>
                <a:latin typeface="Tahoma" pitchFamily="34" charset="0"/>
              </a:rPr>
              <a:t>Founder chromosome with “ancestral” variant</a:t>
            </a:r>
          </a:p>
        </p:txBody>
      </p:sp>
      <p:sp>
        <p:nvSpPr>
          <p:cNvPr id="25605" name="Text Box 5"/>
          <p:cNvSpPr txBox="1">
            <a:spLocks noChangeArrowheads="1"/>
          </p:cNvSpPr>
          <p:nvPr/>
        </p:nvSpPr>
        <p:spPr bwMode="auto">
          <a:xfrm>
            <a:off x="7620000" y="5562600"/>
            <a:ext cx="955675" cy="2444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a:solidFill>
                  <a:srgbClr val="000000"/>
                </a:solidFill>
                <a:latin typeface="Tahoma" pitchFamily="34" charset="0"/>
              </a:rPr>
              <a:t>No more LD…</a:t>
            </a:r>
          </a:p>
        </p:txBody>
      </p:sp>
      <p:sp>
        <p:nvSpPr>
          <p:cNvPr id="25606" name="Text Box 6"/>
          <p:cNvSpPr txBox="1">
            <a:spLocks noChangeArrowheads="1"/>
          </p:cNvSpPr>
          <p:nvPr/>
        </p:nvSpPr>
        <p:spPr bwMode="auto">
          <a:xfrm>
            <a:off x="1219200" y="304800"/>
            <a:ext cx="6699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Mapping with Unrelated Individuals using Linkage Disequilibrium</a:t>
            </a:r>
          </a:p>
        </p:txBody>
      </p:sp>
    </p:spTree>
    <p:extLst>
      <p:ext uri="{BB962C8B-B14F-4D97-AF65-F5344CB8AC3E}">
        <p14:creationId xmlns:p14="http://schemas.microsoft.com/office/powerpoint/2010/main" val="1106589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b6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44" y="1215428"/>
            <a:ext cx="8166949"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ext Box 3"/>
          <p:cNvSpPr txBox="1">
            <a:spLocks noChangeArrowheads="1"/>
          </p:cNvSpPr>
          <p:nvPr/>
        </p:nvSpPr>
        <p:spPr bwMode="auto">
          <a:xfrm>
            <a:off x="293253" y="304800"/>
            <a:ext cx="850104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b="1" dirty="0"/>
              <a:t>Association Mapping for Gene Discovery via Linkage Disequilibrium</a:t>
            </a:r>
          </a:p>
          <a:p>
            <a:pPr algn="ctr" eaLnBrk="1" hangingPunct="1"/>
            <a:r>
              <a:rPr lang="en-US" dirty="0" smtClean="0"/>
              <a:t>Intuition</a:t>
            </a:r>
            <a:r>
              <a:rPr lang="en-US" dirty="0"/>
              <a:t>: a ‘signature pattern of alleles’ can mark chromosomes</a:t>
            </a:r>
          </a:p>
        </p:txBody>
      </p:sp>
    </p:spTree>
    <p:extLst>
      <p:ext uri="{BB962C8B-B14F-4D97-AF65-F5344CB8AC3E}">
        <p14:creationId xmlns:p14="http://schemas.microsoft.com/office/powerpoint/2010/main" val="168907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4572000" y="2667000"/>
            <a:ext cx="4343400"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b="1"/>
              <a:t>Theoretical Relationship Between LD and Recombination</a:t>
            </a:r>
          </a:p>
          <a:p>
            <a:pPr algn="ctr" eaLnBrk="1" hangingPunct="1"/>
            <a:endParaRPr lang="en-US" b="1"/>
          </a:p>
          <a:p>
            <a:pPr algn="ctr" eaLnBrk="1" hangingPunct="1"/>
            <a:r>
              <a:rPr lang="en-US" b="1"/>
              <a:t>NOTE: </a:t>
            </a:r>
            <a:r>
              <a:rPr lang="en-US" b="1" i="1"/>
              <a:t>Only</a:t>
            </a:r>
            <a:r>
              <a:rPr lang="en-US" b="1"/>
              <a:t> recombination is taken into account</a:t>
            </a:r>
          </a:p>
        </p:txBody>
      </p:sp>
      <p:pic>
        <p:nvPicPr>
          <p:cNvPr id="67587" name="Picture 3" descr="b14_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152400"/>
            <a:ext cx="4233863" cy="6705600"/>
          </a:xfrm>
        </p:spPr>
      </p:pic>
    </p:spTree>
    <p:extLst>
      <p:ext uri="{BB962C8B-B14F-4D97-AF65-F5344CB8AC3E}">
        <p14:creationId xmlns:p14="http://schemas.microsoft.com/office/powerpoint/2010/main" val="11432402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a12_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762000"/>
            <a:ext cx="8534400" cy="5965825"/>
          </a:xfrm>
        </p:spPr>
      </p:pic>
      <p:sp>
        <p:nvSpPr>
          <p:cNvPr id="68611" name="Text Box 3"/>
          <p:cNvSpPr txBox="1">
            <a:spLocks noChangeArrowheads="1"/>
          </p:cNvSpPr>
          <p:nvPr/>
        </p:nvSpPr>
        <p:spPr bwMode="auto">
          <a:xfrm>
            <a:off x="152400" y="228600"/>
            <a:ext cx="8858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Many Factors Influence Linkage Disequilibrium Over-and-Above Recombination</a:t>
            </a:r>
          </a:p>
        </p:txBody>
      </p:sp>
    </p:spTree>
    <p:extLst>
      <p:ext uri="{BB962C8B-B14F-4D97-AF65-F5344CB8AC3E}">
        <p14:creationId xmlns:p14="http://schemas.microsoft.com/office/powerpoint/2010/main" val="1228135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228600" y="228600"/>
            <a:ext cx="1828800" cy="640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69635" name="Group 3"/>
          <p:cNvGrpSpPr>
            <a:grpSpLocks/>
          </p:cNvGrpSpPr>
          <p:nvPr/>
        </p:nvGrpSpPr>
        <p:grpSpPr bwMode="auto">
          <a:xfrm>
            <a:off x="304800" y="304800"/>
            <a:ext cx="1693863" cy="6256338"/>
            <a:chOff x="96" y="96"/>
            <a:chExt cx="1067" cy="4133"/>
          </a:xfrm>
        </p:grpSpPr>
        <p:graphicFrame>
          <p:nvGraphicFramePr>
            <p:cNvPr id="69638" name="Object 4"/>
            <p:cNvGraphicFramePr>
              <a:graphicFrameLocks noChangeAspect="1"/>
            </p:cNvGraphicFramePr>
            <p:nvPr/>
          </p:nvGraphicFramePr>
          <p:xfrm>
            <a:off x="96" y="96"/>
            <a:ext cx="1055" cy="1824"/>
          </p:xfrm>
          <a:graphic>
            <a:graphicData uri="http://schemas.openxmlformats.org/presentationml/2006/ole">
              <mc:AlternateContent xmlns:mc="http://schemas.openxmlformats.org/markup-compatibility/2006">
                <mc:Choice xmlns:v="urn:schemas-microsoft-com:vml" Requires="v">
                  <p:oleObj spid="_x0000_s24686" name="Bitmap Image" r:id="rId3" imgW="3304762" imgH="5714286" progId="PBrush">
                    <p:embed/>
                  </p:oleObj>
                </mc:Choice>
                <mc:Fallback>
                  <p:oleObj name="Bitmap Image" r:id="rId3" imgW="3304762" imgH="5714286"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96"/>
                          <a:ext cx="1055" cy="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9" name="Object 5"/>
            <p:cNvGraphicFramePr>
              <a:graphicFrameLocks noChangeAspect="1"/>
            </p:cNvGraphicFramePr>
            <p:nvPr/>
          </p:nvGraphicFramePr>
          <p:xfrm>
            <a:off x="96" y="2856"/>
            <a:ext cx="1067" cy="1373"/>
          </p:xfrm>
          <a:graphic>
            <a:graphicData uri="http://schemas.openxmlformats.org/presentationml/2006/ole">
              <mc:AlternateContent xmlns:mc="http://schemas.openxmlformats.org/markup-compatibility/2006">
                <mc:Choice xmlns:v="urn:schemas-microsoft-com:vml" Requires="v">
                  <p:oleObj spid="_x0000_s24687" name="Bitmap Image" r:id="rId5" imgW="3180952" imgH="4095238" progId="PBrush">
                    <p:embed/>
                  </p:oleObj>
                </mc:Choice>
                <mc:Fallback>
                  <p:oleObj name="Bitmap Image" r:id="rId5" imgW="3180952" imgH="4095238"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 y="2856"/>
                          <a:ext cx="1067" cy="1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0" name="Object 6"/>
            <p:cNvGraphicFramePr>
              <a:graphicFrameLocks noChangeAspect="1"/>
            </p:cNvGraphicFramePr>
            <p:nvPr/>
          </p:nvGraphicFramePr>
          <p:xfrm>
            <a:off x="96" y="1920"/>
            <a:ext cx="1056" cy="947"/>
          </p:xfrm>
          <a:graphic>
            <a:graphicData uri="http://schemas.openxmlformats.org/presentationml/2006/ole">
              <mc:AlternateContent xmlns:mc="http://schemas.openxmlformats.org/markup-compatibility/2006">
                <mc:Choice xmlns:v="urn:schemas-microsoft-com:vml" Requires="v">
                  <p:oleObj spid="_x0000_s24688" name="Bitmap Image" r:id="rId7" imgW="3247619" imgH="2914286" progId="PBrush">
                    <p:embed/>
                  </p:oleObj>
                </mc:Choice>
                <mc:Fallback>
                  <p:oleObj name="Bitmap Image" r:id="rId7" imgW="3247619" imgH="2914286"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 y="1920"/>
                          <a:ext cx="1056" cy="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9636" name="Rectangle 7"/>
          <p:cNvSpPr>
            <a:spLocks noGrp="1" noChangeArrowheads="1"/>
          </p:cNvSpPr>
          <p:nvPr>
            <p:ph type="title"/>
          </p:nvPr>
        </p:nvSpPr>
        <p:spPr>
          <a:xfrm>
            <a:off x="2228850" y="339725"/>
            <a:ext cx="6410325" cy="946150"/>
          </a:xfrm>
        </p:spPr>
        <p:txBody>
          <a:bodyPr/>
          <a:lstStyle/>
          <a:p>
            <a:r>
              <a:rPr lang="en-US" sz="2400" smtClean="0">
                <a:solidFill>
                  <a:schemeClr val="tx1"/>
                </a:solidFill>
              </a:rPr>
              <a:t>International Haplotype Map (‘HapMap’) Project (</a:t>
            </a:r>
            <a:r>
              <a:rPr lang="en-US" sz="2400" smtClean="0">
                <a:solidFill>
                  <a:schemeClr val="tx1"/>
                </a:solidFill>
                <a:latin typeface="Courier New" pitchFamily="49" charset="0"/>
              </a:rPr>
              <a:t>www.hapmap.org</a:t>
            </a:r>
            <a:r>
              <a:rPr lang="en-US" sz="2400" smtClean="0">
                <a:solidFill>
                  <a:schemeClr val="tx1"/>
                </a:solidFill>
              </a:rPr>
              <a:t>)</a:t>
            </a:r>
          </a:p>
        </p:txBody>
      </p:sp>
      <p:sp>
        <p:nvSpPr>
          <p:cNvPr id="69637" name="Rectangle 8"/>
          <p:cNvSpPr>
            <a:spLocks noGrp="1" noChangeArrowheads="1"/>
          </p:cNvSpPr>
          <p:nvPr>
            <p:ph type="body" sz="half" idx="1"/>
          </p:nvPr>
        </p:nvSpPr>
        <p:spPr>
          <a:xfrm>
            <a:off x="2209800" y="1524000"/>
            <a:ext cx="6629400" cy="4754563"/>
          </a:xfrm>
        </p:spPr>
        <p:txBody>
          <a:bodyPr/>
          <a:lstStyle/>
          <a:p>
            <a:pPr>
              <a:lnSpc>
                <a:spcPct val="90000"/>
              </a:lnSpc>
            </a:pPr>
            <a:r>
              <a:rPr lang="en-US" sz="1800" b="1" smtClean="0"/>
              <a:t>Multimillion Dollar Effort</a:t>
            </a:r>
          </a:p>
          <a:p>
            <a:pPr>
              <a:lnSpc>
                <a:spcPct val="90000"/>
              </a:lnSpc>
            </a:pPr>
            <a:endParaRPr lang="en-US" sz="1800" b="1" smtClean="0"/>
          </a:p>
          <a:p>
            <a:pPr>
              <a:lnSpc>
                <a:spcPct val="90000"/>
              </a:lnSpc>
            </a:pPr>
            <a:r>
              <a:rPr lang="en-US" sz="1800" b="1" smtClean="0"/>
              <a:t>Multinational Effort</a:t>
            </a:r>
            <a:r>
              <a:rPr lang="en-US" sz="1800" smtClean="0"/>
              <a:t> (Second Generation Human Genome Project)</a:t>
            </a:r>
          </a:p>
          <a:p>
            <a:pPr>
              <a:lnSpc>
                <a:spcPct val="90000"/>
              </a:lnSpc>
            </a:pPr>
            <a:endParaRPr lang="en-US" sz="1800" smtClean="0"/>
          </a:p>
          <a:p>
            <a:pPr>
              <a:lnSpc>
                <a:spcPct val="90000"/>
              </a:lnSpc>
            </a:pPr>
            <a:r>
              <a:rPr lang="en-US" sz="1800" b="1" smtClean="0"/>
              <a:t>Goals</a:t>
            </a:r>
            <a:r>
              <a:rPr lang="en-US" sz="1800" smtClean="0"/>
              <a:t>: Define block structure of the genome based on LD patterns major populations</a:t>
            </a:r>
          </a:p>
          <a:p>
            <a:pPr>
              <a:lnSpc>
                <a:spcPct val="90000"/>
              </a:lnSpc>
            </a:pPr>
            <a:endParaRPr lang="en-US" sz="1800" smtClean="0"/>
          </a:p>
          <a:p>
            <a:pPr>
              <a:lnSpc>
                <a:spcPct val="90000"/>
              </a:lnSpc>
            </a:pPr>
            <a:r>
              <a:rPr lang="en-US" sz="1800" b="1" smtClean="0"/>
              <a:t>Expected Outcomes</a:t>
            </a:r>
            <a:r>
              <a:rPr lang="en-US" sz="1800" smtClean="0"/>
              <a:t>:</a:t>
            </a:r>
          </a:p>
          <a:p>
            <a:pPr>
              <a:lnSpc>
                <a:spcPct val="90000"/>
              </a:lnSpc>
            </a:pPr>
            <a:endParaRPr lang="en-US" sz="1800" smtClean="0"/>
          </a:p>
          <a:p>
            <a:pPr lvl="1">
              <a:lnSpc>
                <a:spcPct val="90000"/>
              </a:lnSpc>
              <a:buFont typeface="Arial" charset="0"/>
              <a:buChar char="√"/>
            </a:pPr>
            <a:r>
              <a:rPr lang="en-US" sz="1800" smtClean="0"/>
              <a:t>Information about locus redundancies (genotyping efficiency)</a:t>
            </a:r>
          </a:p>
          <a:p>
            <a:pPr lvl="1">
              <a:lnSpc>
                <a:spcPct val="90000"/>
              </a:lnSpc>
              <a:buFont typeface="Arial" charset="0"/>
              <a:buChar char="√"/>
            </a:pPr>
            <a:r>
              <a:rPr lang="en-US" sz="1800" smtClean="0"/>
              <a:t>Information about genome organization</a:t>
            </a:r>
          </a:p>
          <a:p>
            <a:pPr lvl="1">
              <a:lnSpc>
                <a:spcPct val="90000"/>
              </a:lnSpc>
              <a:buFont typeface="Arial" charset="0"/>
              <a:buChar char="√"/>
            </a:pPr>
            <a:r>
              <a:rPr lang="en-US" sz="1800" smtClean="0"/>
              <a:t>Information about population genetic phenomena</a:t>
            </a:r>
          </a:p>
          <a:p>
            <a:pPr lvl="1">
              <a:lnSpc>
                <a:spcPct val="90000"/>
              </a:lnSpc>
              <a:buFont typeface="Arial" charset="0"/>
              <a:buChar char="√"/>
            </a:pPr>
            <a:r>
              <a:rPr lang="en-US" sz="1800" smtClean="0"/>
              <a:t>Facilitate gene discovery(?)</a:t>
            </a:r>
          </a:p>
        </p:txBody>
      </p:sp>
    </p:spTree>
    <p:extLst>
      <p:ext uri="{BB962C8B-B14F-4D97-AF65-F5344CB8AC3E}">
        <p14:creationId xmlns:p14="http://schemas.microsoft.com/office/powerpoint/2010/main" val="6468139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457200" y="381000"/>
            <a:ext cx="8383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a:t>Linkage Disequilibrium Mapping and Haplotype ‘Blocks’</a:t>
            </a:r>
          </a:p>
        </p:txBody>
      </p:sp>
      <p:sp>
        <p:nvSpPr>
          <p:cNvPr id="70659" name="Rectangle 10"/>
          <p:cNvSpPr>
            <a:spLocks noChangeArrowheads="1"/>
          </p:cNvSpPr>
          <p:nvPr/>
        </p:nvSpPr>
        <p:spPr bwMode="auto">
          <a:xfrm>
            <a:off x="228600" y="2362200"/>
            <a:ext cx="79517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p:txBody>
      </p:sp>
      <p:sp>
        <p:nvSpPr>
          <p:cNvPr id="351243" name="Rectangle 11"/>
          <p:cNvSpPr>
            <a:spLocks noChangeArrowheads="1"/>
          </p:cNvSpPr>
          <p:nvPr/>
        </p:nvSpPr>
        <p:spPr bwMode="auto">
          <a:xfrm>
            <a:off x="228600" y="2514600"/>
            <a:ext cx="797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t>
            </a:r>
            <a:r>
              <a:rPr lang="en-US" sz="1000" b="1">
                <a:solidFill>
                  <a:srgbClr val="FF3300"/>
                </a:solidFill>
                <a:latin typeface="Courier" pitchFamily="49" charset="0"/>
              </a:rPr>
              <a:t>T</a:t>
            </a:r>
            <a:r>
              <a:rPr lang="en-US" sz="1000" b="1">
                <a:latin typeface="Courier" pitchFamily="49" charset="0"/>
              </a:rPr>
              <a:t>GCTACGATAGCTAACAACCT</a:t>
            </a:r>
            <a:r>
              <a:rPr lang="en-US" sz="1000" b="1">
                <a:solidFill>
                  <a:srgbClr val="FF3300"/>
                </a:solidFill>
                <a:latin typeface="Courier" pitchFamily="49" charset="0"/>
              </a:rPr>
              <a:t>C</a:t>
            </a:r>
            <a:r>
              <a:rPr lang="en-US" sz="1000" b="1">
                <a:latin typeface="Courier" pitchFamily="49" charset="0"/>
              </a:rPr>
              <a:t>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GC</a:t>
            </a:r>
            <a:r>
              <a:rPr lang="en-US" sz="1000" b="1">
                <a:latin typeface="Courier" pitchFamily="49" charset="0"/>
              </a:rPr>
              <a:t>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                                                                                               …</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
            </a:r>
            <a:r>
              <a:rPr lang="en-US" sz="1000" b="1">
                <a:solidFill>
                  <a:srgbClr val="FF3300"/>
                </a:solidFill>
                <a:latin typeface="Courier" pitchFamily="49" charset="0"/>
              </a:rPr>
              <a:t>C</a:t>
            </a:r>
            <a:r>
              <a:rPr lang="en-US" sz="1000" b="1">
                <a:latin typeface="Courier" pitchFamily="49" charset="0"/>
              </a:rPr>
              <a:t>TCATTTTCAGGGCGAATGCAGATA…</a:t>
            </a:r>
          </a:p>
        </p:txBody>
      </p:sp>
      <p:sp>
        <p:nvSpPr>
          <p:cNvPr id="351244" name="Rectangle 12"/>
          <p:cNvSpPr>
            <a:spLocks noChangeArrowheads="1"/>
          </p:cNvSpPr>
          <p:nvPr/>
        </p:nvSpPr>
        <p:spPr bwMode="auto">
          <a:xfrm>
            <a:off x="228600" y="3810000"/>
            <a:ext cx="800735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a:t>
            </a:r>
            <a:r>
              <a:rPr lang="en-US" sz="1000" b="1">
                <a:solidFill>
                  <a:srgbClr val="FF3300"/>
                </a:solidFill>
                <a:latin typeface="Courier" pitchFamily="49" charset="0"/>
              </a:rPr>
              <a:t>C</a:t>
            </a:r>
            <a:r>
              <a:rPr lang="en-US" sz="1000" b="1">
                <a:latin typeface="Courier" pitchFamily="49" charset="0"/>
              </a:rPr>
              <a:t>ACATCAGCTACCAGCTACGATAGCTAACAACCTATCATTTTCAGGGCGAA</a:t>
            </a:r>
            <a:r>
              <a:rPr lang="en-US" sz="1000" b="1">
                <a:solidFill>
                  <a:srgbClr val="FF3300"/>
                </a:solidFill>
                <a:latin typeface="Courier" pitchFamily="49" charset="0"/>
              </a:rPr>
              <a:t>G</a:t>
            </a:r>
            <a:r>
              <a:rPr lang="en-US" sz="1000" b="1">
                <a:latin typeface="Courier" pitchFamily="49" charset="0"/>
              </a:rPr>
              <a:t>GCAGATA…</a:t>
            </a:r>
          </a:p>
          <a:p>
            <a:r>
              <a:rPr lang="en-US" sz="1000" b="1">
                <a:latin typeface="Courier" pitchFamily="49" charset="0"/>
              </a:rPr>
              <a:t>                                                                                               …</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a:t>
            </a:r>
            <a:r>
              <a:rPr lang="en-US" sz="1000" b="1">
                <a:solidFill>
                  <a:srgbClr val="FF3300"/>
                </a:solidFill>
                <a:latin typeface="Courier" pitchFamily="49" charset="0"/>
              </a:rPr>
              <a:t>C</a:t>
            </a:r>
            <a:r>
              <a:rPr lang="en-US" sz="1000" b="1">
                <a:latin typeface="Courier" pitchFamily="49" charset="0"/>
              </a:rPr>
              <a:t>ACATCAGCTACCAGCTACGATAGCTAACAACCTATCATTTTCAGGGCGAATGCAGATA…</a:t>
            </a:r>
          </a:p>
        </p:txBody>
      </p:sp>
      <p:sp>
        <p:nvSpPr>
          <p:cNvPr id="351245" name="Text Box 13"/>
          <p:cNvSpPr txBox="1">
            <a:spLocks noChangeArrowheads="1"/>
          </p:cNvSpPr>
          <p:nvPr/>
        </p:nvSpPr>
        <p:spPr bwMode="auto">
          <a:xfrm>
            <a:off x="8047038" y="2667000"/>
            <a:ext cx="715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000" b="1"/>
              <a:t>Disease</a:t>
            </a:r>
          </a:p>
          <a:p>
            <a:pPr algn="ctr" eaLnBrk="1" hangingPunct="1"/>
            <a:r>
              <a:rPr lang="en-US" sz="1000" b="1"/>
              <a:t>(‘Cases’)</a:t>
            </a:r>
          </a:p>
        </p:txBody>
      </p:sp>
      <p:sp>
        <p:nvSpPr>
          <p:cNvPr id="351246" name="Text Box 14"/>
          <p:cNvSpPr txBox="1">
            <a:spLocks noChangeArrowheads="1"/>
          </p:cNvSpPr>
          <p:nvPr/>
        </p:nvSpPr>
        <p:spPr bwMode="auto">
          <a:xfrm>
            <a:off x="7972425" y="4038600"/>
            <a:ext cx="868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000" b="1"/>
              <a:t>Normals</a:t>
            </a:r>
          </a:p>
          <a:p>
            <a:pPr algn="ctr" eaLnBrk="1" hangingPunct="1"/>
            <a:r>
              <a:rPr lang="en-US" sz="1000" b="1"/>
              <a:t>(‘Controls’)</a:t>
            </a:r>
          </a:p>
        </p:txBody>
      </p:sp>
      <p:sp>
        <p:nvSpPr>
          <p:cNvPr id="351247" name="Rectangle 15"/>
          <p:cNvSpPr>
            <a:spLocks noChangeArrowheads="1"/>
          </p:cNvSpPr>
          <p:nvPr/>
        </p:nvSpPr>
        <p:spPr bwMode="auto">
          <a:xfrm>
            <a:off x="1600200" y="2286000"/>
            <a:ext cx="2286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351248" name="Rectangle 16"/>
          <p:cNvSpPr>
            <a:spLocks noChangeArrowheads="1"/>
          </p:cNvSpPr>
          <p:nvPr/>
        </p:nvSpPr>
        <p:spPr bwMode="auto">
          <a:xfrm>
            <a:off x="838200" y="2286000"/>
            <a:ext cx="1524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1249" name="Line 17"/>
          <p:cNvSpPr>
            <a:spLocks noChangeShapeType="1"/>
          </p:cNvSpPr>
          <p:nvPr/>
        </p:nvSpPr>
        <p:spPr bwMode="auto">
          <a:xfrm>
            <a:off x="838200" y="2286000"/>
            <a:ext cx="990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51250" name="Text Box 18"/>
          <p:cNvSpPr txBox="1">
            <a:spLocks noChangeArrowheads="1"/>
          </p:cNvSpPr>
          <p:nvPr/>
        </p:nvSpPr>
        <p:spPr bwMode="auto">
          <a:xfrm>
            <a:off x="914400" y="2057400"/>
            <a:ext cx="876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Strong LD</a:t>
            </a:r>
          </a:p>
        </p:txBody>
      </p:sp>
      <p:sp>
        <p:nvSpPr>
          <p:cNvPr id="12" name="Rectangle 15"/>
          <p:cNvSpPr>
            <a:spLocks noChangeArrowheads="1"/>
          </p:cNvSpPr>
          <p:nvPr/>
        </p:nvSpPr>
        <p:spPr bwMode="auto">
          <a:xfrm>
            <a:off x="1981200" y="2286000"/>
            <a:ext cx="2286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2" name="Group 26"/>
          <p:cNvGrpSpPr>
            <a:grpSpLocks/>
          </p:cNvGrpSpPr>
          <p:nvPr/>
        </p:nvGrpSpPr>
        <p:grpSpPr bwMode="auto">
          <a:xfrm>
            <a:off x="1752600" y="1981200"/>
            <a:ext cx="382588" cy="304800"/>
            <a:chOff x="1752600" y="1981200"/>
            <a:chExt cx="381794" cy="304800"/>
          </a:xfrm>
        </p:grpSpPr>
        <p:cxnSp>
          <p:nvCxnSpPr>
            <p:cNvPr id="70683" name="Straight Connector 17"/>
            <p:cNvCxnSpPr>
              <a:cxnSpLocks noChangeShapeType="1"/>
            </p:cNvCxnSpPr>
            <p:nvPr/>
          </p:nvCxnSpPr>
          <p:spPr bwMode="auto">
            <a:xfrm>
              <a:off x="1752600" y="1981200"/>
              <a:ext cx="3810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0684" name="Straight Connector 20"/>
            <p:cNvCxnSpPr>
              <a:cxnSpLocks noChangeShapeType="1"/>
            </p:cNvCxnSpPr>
            <p:nvPr/>
          </p:nvCxnSpPr>
          <p:spPr bwMode="auto">
            <a:xfrm rot="5400000">
              <a:off x="1600597" y="2133203"/>
              <a:ext cx="304800" cy="79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0685" name="Straight Connector 25"/>
            <p:cNvCxnSpPr>
              <a:cxnSpLocks noChangeShapeType="1"/>
            </p:cNvCxnSpPr>
            <p:nvPr/>
          </p:nvCxnSpPr>
          <p:spPr bwMode="auto">
            <a:xfrm rot="5400000">
              <a:off x="1981597" y="2133203"/>
              <a:ext cx="304800" cy="79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28" name="Text Box 18"/>
          <p:cNvSpPr txBox="1">
            <a:spLocks noChangeArrowheads="1"/>
          </p:cNvSpPr>
          <p:nvPr/>
        </p:nvSpPr>
        <p:spPr bwMode="auto">
          <a:xfrm>
            <a:off x="1600200" y="1752600"/>
            <a:ext cx="81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Weak LD</a:t>
            </a:r>
          </a:p>
        </p:txBody>
      </p:sp>
      <p:sp>
        <p:nvSpPr>
          <p:cNvPr id="32" name="TextBox 31"/>
          <p:cNvSpPr txBox="1"/>
          <p:nvPr/>
        </p:nvSpPr>
        <p:spPr>
          <a:xfrm>
            <a:off x="762000" y="1295400"/>
            <a:ext cx="1633538" cy="276225"/>
          </a:xfrm>
          <a:prstGeom prst="rect">
            <a:avLst/>
          </a:prstGeom>
          <a:noFill/>
        </p:spPr>
        <p:txBody>
          <a:bodyPr wrap="none">
            <a:spAutoFit/>
          </a:bodyPr>
          <a:lstStyle/>
          <a:p>
            <a:pPr>
              <a:defRPr/>
            </a:pPr>
            <a:r>
              <a:rPr lang="en-US" sz="1200" dirty="0" err="1">
                <a:latin typeface="+mn-lt"/>
              </a:rPr>
              <a:t>Haplotype</a:t>
            </a:r>
            <a:r>
              <a:rPr lang="en-US" sz="1200" dirty="0">
                <a:latin typeface="+mn-lt"/>
              </a:rPr>
              <a:t> (LD) Block</a:t>
            </a:r>
          </a:p>
        </p:txBody>
      </p:sp>
      <p:grpSp>
        <p:nvGrpSpPr>
          <p:cNvPr id="3" name="Group 58"/>
          <p:cNvGrpSpPr>
            <a:grpSpLocks/>
          </p:cNvGrpSpPr>
          <p:nvPr/>
        </p:nvGrpSpPr>
        <p:grpSpPr bwMode="auto">
          <a:xfrm>
            <a:off x="990600" y="4953000"/>
            <a:ext cx="1973263" cy="1298575"/>
            <a:chOff x="990600" y="4953000"/>
            <a:chExt cx="1972475" cy="1298377"/>
          </a:xfrm>
        </p:grpSpPr>
        <p:cxnSp>
          <p:nvCxnSpPr>
            <p:cNvPr id="70679" name="Straight Arrow Connector 33"/>
            <p:cNvCxnSpPr>
              <a:cxnSpLocks noChangeShapeType="1"/>
            </p:cNvCxnSpPr>
            <p:nvPr/>
          </p:nvCxnSpPr>
          <p:spPr bwMode="auto">
            <a:xfrm rot="10800000">
              <a:off x="990600" y="4953000"/>
              <a:ext cx="1066800" cy="990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80" name="Straight Arrow Connector 34"/>
            <p:cNvCxnSpPr>
              <a:cxnSpLocks noChangeShapeType="1"/>
            </p:cNvCxnSpPr>
            <p:nvPr/>
          </p:nvCxnSpPr>
          <p:spPr bwMode="auto">
            <a:xfrm rot="16200000" flipV="1">
              <a:off x="1409700" y="5295900"/>
              <a:ext cx="990600" cy="3048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81" name="Straight Arrow Connector 37"/>
            <p:cNvCxnSpPr>
              <a:cxnSpLocks noChangeShapeType="1"/>
            </p:cNvCxnSpPr>
            <p:nvPr/>
          </p:nvCxnSpPr>
          <p:spPr bwMode="auto">
            <a:xfrm rot="5400000" flipH="1" flipV="1">
              <a:off x="1600200" y="5410200"/>
              <a:ext cx="990600" cy="762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1" name="TextBox 40"/>
            <p:cNvSpPr txBox="1"/>
            <p:nvPr/>
          </p:nvSpPr>
          <p:spPr>
            <a:xfrm>
              <a:off x="1219109" y="5943449"/>
              <a:ext cx="1743966" cy="307928"/>
            </a:xfrm>
            <a:prstGeom prst="rect">
              <a:avLst/>
            </a:prstGeom>
            <a:noFill/>
          </p:spPr>
          <p:txBody>
            <a:bodyPr wrap="none">
              <a:spAutoFit/>
            </a:bodyPr>
            <a:lstStyle/>
            <a:p>
              <a:pPr>
                <a:defRPr/>
              </a:pPr>
              <a:r>
                <a:rPr lang="en-US" sz="1400" dirty="0">
                  <a:latin typeface="+mn-lt"/>
                </a:rPr>
                <a:t>Common Variations</a:t>
              </a:r>
            </a:p>
          </p:txBody>
        </p:sp>
      </p:grpSp>
      <p:grpSp>
        <p:nvGrpSpPr>
          <p:cNvPr id="4" name="Group 59"/>
          <p:cNvGrpSpPr>
            <a:grpSpLocks/>
          </p:cNvGrpSpPr>
          <p:nvPr/>
        </p:nvGrpSpPr>
        <p:grpSpPr bwMode="auto">
          <a:xfrm>
            <a:off x="2590800" y="2819400"/>
            <a:ext cx="4267200" cy="3432175"/>
            <a:chOff x="2590800" y="2819400"/>
            <a:chExt cx="4267200" cy="3431977"/>
          </a:xfrm>
        </p:grpSpPr>
        <p:sp>
          <p:nvSpPr>
            <p:cNvPr id="42" name="TextBox 41"/>
            <p:cNvSpPr txBox="1"/>
            <p:nvPr/>
          </p:nvSpPr>
          <p:spPr>
            <a:xfrm>
              <a:off x="3962400" y="5943420"/>
              <a:ext cx="1404938" cy="307957"/>
            </a:xfrm>
            <a:prstGeom prst="rect">
              <a:avLst/>
            </a:prstGeom>
            <a:noFill/>
          </p:spPr>
          <p:txBody>
            <a:bodyPr wrap="none">
              <a:spAutoFit/>
            </a:bodyPr>
            <a:lstStyle/>
            <a:p>
              <a:pPr>
                <a:defRPr/>
              </a:pPr>
              <a:r>
                <a:rPr lang="en-US" sz="1400" dirty="0">
                  <a:latin typeface="+mn-lt"/>
                </a:rPr>
                <a:t>Rare Variations</a:t>
              </a:r>
            </a:p>
          </p:txBody>
        </p:sp>
        <p:cxnSp>
          <p:nvCxnSpPr>
            <p:cNvPr id="70675" name="Straight Arrow Connector 42"/>
            <p:cNvCxnSpPr>
              <a:cxnSpLocks noChangeShapeType="1"/>
            </p:cNvCxnSpPr>
            <p:nvPr/>
          </p:nvCxnSpPr>
          <p:spPr bwMode="auto">
            <a:xfrm rot="10800000">
              <a:off x="2590800" y="4572000"/>
              <a:ext cx="2057400" cy="1371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6" name="Straight Arrow Connector 44"/>
            <p:cNvCxnSpPr>
              <a:cxnSpLocks noChangeShapeType="1"/>
            </p:cNvCxnSpPr>
            <p:nvPr/>
          </p:nvCxnSpPr>
          <p:spPr bwMode="auto">
            <a:xfrm rot="16200000" flipV="1">
              <a:off x="2590800" y="3886200"/>
              <a:ext cx="3124200" cy="990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7" name="Straight Arrow Connector 46"/>
            <p:cNvCxnSpPr>
              <a:cxnSpLocks noChangeShapeType="1"/>
            </p:cNvCxnSpPr>
            <p:nvPr/>
          </p:nvCxnSpPr>
          <p:spPr bwMode="auto">
            <a:xfrm rot="5400000" flipH="1" flipV="1">
              <a:off x="3810003" y="4343397"/>
              <a:ext cx="2438394" cy="7620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8" name="Straight Arrow Connector 55"/>
            <p:cNvCxnSpPr>
              <a:cxnSpLocks noChangeShapeType="1"/>
            </p:cNvCxnSpPr>
            <p:nvPr/>
          </p:nvCxnSpPr>
          <p:spPr bwMode="auto">
            <a:xfrm flipV="1">
              <a:off x="4648200" y="4648200"/>
              <a:ext cx="2209800" cy="12954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66435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2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2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4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124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124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12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124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5124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nodeType="afterGroup">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par>
                                <p:cTn id="60" presetID="1" presetClass="entr" presetSubtype="0" fill="hold" grpId="1" nodeType="with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43" grpId="0"/>
      <p:bldP spid="351244" grpId="0"/>
      <p:bldP spid="351245" grpId="0"/>
      <p:bldP spid="351246" grpId="0"/>
      <p:bldP spid="351247" grpId="0" animBg="1"/>
      <p:bldP spid="351248" grpId="0" animBg="1"/>
      <p:bldP spid="351248" grpId="1" animBg="1"/>
      <p:bldP spid="351249" grpId="0" animBg="1"/>
      <p:bldP spid="351250" grpId="0"/>
      <p:bldP spid="12" grpId="0" animBg="1"/>
      <p:bldP spid="12" grpId="1" animBg="1"/>
      <p:bldP spid="28" grpId="0"/>
      <p:bldP spid="28" grpId="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62000"/>
            <a:ext cx="4953000"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685800"/>
            <a:ext cx="2719388"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191000"/>
            <a:ext cx="782002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7895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60" name="Object 60"/>
          <p:cNvGraphicFramePr>
            <a:graphicFrameLocks noGrp="1" noChangeAspect="1"/>
          </p:cNvGraphicFramePr>
          <p:nvPr>
            <p:ph sz="quarter" idx="2"/>
            <p:extLst>
              <p:ext uri="{D42A27DB-BD31-4B8C-83A1-F6EECF244321}">
                <p14:modId xmlns:p14="http://schemas.microsoft.com/office/powerpoint/2010/main" val="478099751"/>
              </p:ext>
            </p:extLst>
          </p:nvPr>
        </p:nvGraphicFramePr>
        <p:xfrm>
          <a:off x="228600" y="4191000"/>
          <a:ext cx="8637653" cy="2209800"/>
        </p:xfrm>
        <a:graphic>
          <a:graphicData uri="http://schemas.openxmlformats.org/presentationml/2006/ole">
            <mc:AlternateContent xmlns:mc="http://schemas.openxmlformats.org/markup-compatibility/2006">
              <mc:Choice xmlns:v="urn:schemas-microsoft-com:vml" Requires="v">
                <p:oleObj spid="_x0000_s2151" name="Photo Editor Photo" r:id="rId3" imgW="11133333" imgH="2847619" progId="">
                  <p:embed/>
                </p:oleObj>
              </mc:Choice>
              <mc:Fallback>
                <p:oleObj name="Photo Editor Photo" r:id="rId3" imgW="11133333" imgH="2847619"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191000"/>
                        <a:ext cx="8637653" cy="2209800"/>
                      </a:xfrm>
                      <a:prstGeom prst="rect">
                        <a:avLst/>
                      </a:prstGeom>
                      <a:noFill/>
                      <a:ln>
                        <a:noFill/>
                      </a:ln>
                      <a:effectLst/>
                    </p:spPr>
                  </p:pic>
                </p:oleObj>
              </mc:Fallback>
            </mc:AlternateContent>
          </a:graphicData>
        </a:graphic>
      </p:graphicFrame>
      <p:sp>
        <p:nvSpPr>
          <p:cNvPr id="179267" name="Text Box 7"/>
          <p:cNvSpPr txBox="1">
            <a:spLocks noChangeArrowheads="1"/>
          </p:cNvSpPr>
          <p:nvPr/>
        </p:nvSpPr>
        <p:spPr bwMode="auto">
          <a:xfrm>
            <a:off x="152401" y="248970"/>
            <a:ext cx="8839200" cy="954107"/>
          </a:xfrm>
          <a:prstGeom prst="rect">
            <a:avLst/>
          </a:prstGeom>
          <a:noFill/>
          <a:ln w="9525">
            <a:noFill/>
            <a:miter lim="800000"/>
            <a:headEnd/>
            <a:tailEnd/>
          </a:ln>
        </p:spPr>
        <p:txBody>
          <a:bodyPr wrap="square">
            <a:prstTxWarp prst="textNoShape">
              <a:avLst/>
            </a:prstTxWarp>
            <a:spAutoFit/>
          </a:bodyPr>
          <a:lstStyle/>
          <a:p>
            <a:pPr algn="ctr"/>
            <a:r>
              <a:rPr lang="en-US" sz="2800" b="1" dirty="0" smtClean="0"/>
              <a:t>Previous Views on Global Human Genetic Variation </a:t>
            </a:r>
          </a:p>
          <a:p>
            <a:pPr algn="ctr"/>
            <a:r>
              <a:rPr lang="en-US" sz="2800" b="1" dirty="0" smtClean="0"/>
              <a:t>and </a:t>
            </a:r>
            <a:r>
              <a:rPr lang="en-US" sz="2800" b="1" dirty="0" err="1" smtClean="0"/>
              <a:t>Lewontin’s</a:t>
            </a:r>
            <a:r>
              <a:rPr lang="en-US" sz="2800" b="1" dirty="0" smtClean="0"/>
              <a:t> Study</a:t>
            </a:r>
            <a:endParaRPr lang="en-US" sz="2800" b="1" dirty="0"/>
          </a:p>
        </p:txBody>
      </p:sp>
      <p:sp>
        <p:nvSpPr>
          <p:cNvPr id="2" name="Slide Number Placeholder 1"/>
          <p:cNvSpPr>
            <a:spLocks noGrp="1"/>
          </p:cNvSpPr>
          <p:nvPr>
            <p:ph type="sldNum" sz="quarter" idx="12"/>
          </p:nvPr>
        </p:nvSpPr>
        <p:spPr/>
        <p:txBody>
          <a:bodyPr/>
          <a:lstStyle/>
          <a:p>
            <a:pPr>
              <a:defRPr/>
            </a:pPr>
            <a:fld id="{39A9441C-A09A-4422-9030-1E524ECE9949}" type="slidenum">
              <a:rPr lang="en-US" smtClean="0"/>
              <a:pPr>
                <a:defRPr/>
              </a:pPr>
              <a:t>3</a:t>
            </a:fld>
            <a:endParaRPr lang="en-US"/>
          </a:p>
        </p:txBody>
      </p:sp>
      <p:grpSp>
        <p:nvGrpSpPr>
          <p:cNvPr id="4" name="Group 3"/>
          <p:cNvGrpSpPr/>
          <p:nvPr/>
        </p:nvGrpSpPr>
        <p:grpSpPr>
          <a:xfrm>
            <a:off x="3517950" y="1621696"/>
            <a:ext cx="5254023" cy="1602821"/>
            <a:chOff x="3352800" y="1600200"/>
            <a:chExt cx="5254023" cy="1602821"/>
          </a:xfrm>
        </p:grpSpPr>
        <p:pic>
          <p:nvPicPr>
            <p:cNvPr id="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517950" y="1994409"/>
              <a:ext cx="726488" cy="118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95800" y="1994409"/>
              <a:ext cx="888768" cy="119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696806" y="1994409"/>
              <a:ext cx="792532" cy="120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7740699" y="1994409"/>
              <a:ext cx="866124" cy="1207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5635930" y="1994409"/>
              <a:ext cx="809515" cy="120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3"/>
            <p:cNvSpPr txBox="1">
              <a:spLocks noChangeArrowheads="1"/>
            </p:cNvSpPr>
            <p:nvPr/>
          </p:nvSpPr>
          <p:spPr bwMode="auto">
            <a:xfrm>
              <a:off x="3352800" y="1600200"/>
              <a:ext cx="51791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t>Caucasian      </a:t>
              </a:r>
              <a:r>
                <a:rPr lang="en-US" altLang="en-US" sz="1400" dirty="0" smtClean="0"/>
                <a:t> Mongol           African      </a:t>
              </a:r>
              <a:r>
                <a:rPr lang="en-US" altLang="en-US" sz="1400" dirty="0"/>
                <a:t>Amerindian          </a:t>
              </a:r>
              <a:r>
                <a:rPr lang="en-US" altLang="en-US" sz="1400" dirty="0" smtClean="0"/>
                <a:t>Malay</a:t>
              </a:r>
              <a:endParaRPr lang="en-US" altLang="en-US" sz="1400" dirty="0"/>
            </a:p>
          </p:txBody>
        </p:sp>
      </p:grpSp>
      <p:pic>
        <p:nvPicPr>
          <p:cNvPr id="15"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6750" y="1315769"/>
            <a:ext cx="1602888" cy="2392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70064" y="1315768"/>
            <a:ext cx="1582736" cy="234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0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37369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914400"/>
            <a:ext cx="36449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362200"/>
            <a:ext cx="3678238"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82043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6096000" cy="528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572" y="4809270"/>
            <a:ext cx="3419475"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481532" y="5619173"/>
            <a:ext cx="3437736" cy="369332"/>
          </a:xfrm>
          <a:prstGeom prst="rect">
            <a:avLst/>
          </a:prstGeom>
          <a:noFill/>
        </p:spPr>
        <p:txBody>
          <a:bodyPr wrap="none" rtlCol="0">
            <a:spAutoFit/>
          </a:bodyPr>
          <a:lstStyle/>
          <a:p>
            <a:r>
              <a:rPr lang="en-US" i="1" dirty="0" smtClean="0"/>
              <a:t>Science</a:t>
            </a:r>
            <a:r>
              <a:rPr lang="en-US" dirty="0" smtClean="0"/>
              <a:t> May 11, 2007 (</a:t>
            </a:r>
            <a:r>
              <a:rPr lang="en-US" dirty="0" err="1" smtClean="0"/>
              <a:t>Vol</a:t>
            </a:r>
            <a:r>
              <a:rPr lang="en-US" dirty="0" smtClean="0"/>
              <a:t> 316)</a:t>
            </a:r>
            <a:endParaRPr lang="en-US" dirty="0"/>
          </a:p>
        </p:txBody>
      </p:sp>
    </p:spTree>
    <p:extLst>
      <p:ext uri="{BB962C8B-B14F-4D97-AF65-F5344CB8AC3E}">
        <p14:creationId xmlns:p14="http://schemas.microsoft.com/office/powerpoint/2010/main" val="32887896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descr="2010 2.png"/>
          <p:cNvPicPr>
            <a:picLocks noChangeAspect="1"/>
          </p:cNvPicPr>
          <p:nvPr/>
        </p:nvPicPr>
        <p:blipFill>
          <a:blip r:embed="rId2">
            <a:extLst>
              <a:ext uri="{28A0092B-C50C-407E-A947-70E740481C1C}">
                <a14:useLocalDpi xmlns:a14="http://schemas.microsoft.com/office/drawing/2010/main" val="0"/>
              </a:ext>
            </a:extLst>
          </a:blip>
          <a:srcRect l="339" b="4443"/>
          <a:stretch>
            <a:fillRect/>
          </a:stretch>
        </p:blipFill>
        <p:spPr bwMode="auto">
          <a:xfrm>
            <a:off x="533400" y="914400"/>
            <a:ext cx="8053388"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4"/>
          <p:cNvSpPr>
            <a:spLocks noChangeArrowheads="1"/>
          </p:cNvSpPr>
          <p:nvPr/>
        </p:nvSpPr>
        <p:spPr bwMode="auto">
          <a:xfrm>
            <a:off x="457200" y="228600"/>
            <a:ext cx="82296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457200"/>
            <a:r>
              <a:rPr lang="en-US" sz="2400" b="1">
                <a:cs typeface="Arial" charset="0"/>
              </a:rPr>
              <a:t>Published Genome-Wide Associations through 6/2010 </a:t>
            </a:r>
          </a:p>
          <a:p>
            <a:pPr algn="ctr" defTabSz="457200"/>
            <a:r>
              <a:rPr lang="en-US" sz="1600">
                <a:cs typeface="Arial" charset="0"/>
              </a:rPr>
              <a:t>(904 published GWAS hits at p</a:t>
            </a:r>
            <a:r>
              <a:rPr lang="en-US" sz="1600" u="sng">
                <a:cs typeface="Arial" charset="0"/>
              </a:rPr>
              <a:t>&lt;</a:t>
            </a:r>
            <a:r>
              <a:rPr lang="en-US" sz="1600">
                <a:cs typeface="Arial" charset="0"/>
              </a:rPr>
              <a:t>5x10</a:t>
            </a:r>
            <a:r>
              <a:rPr lang="en-US" sz="1600" baseline="30000">
                <a:cs typeface="Arial" charset="0"/>
              </a:rPr>
              <a:t>-8 </a:t>
            </a:r>
            <a:r>
              <a:rPr lang="en-US" sz="1600">
                <a:cs typeface="Arial" charset="0"/>
              </a:rPr>
              <a:t>for 165 traits)</a:t>
            </a:r>
          </a:p>
        </p:txBody>
      </p:sp>
      <p:sp>
        <p:nvSpPr>
          <p:cNvPr id="24580" name="Rectangle 7"/>
          <p:cNvSpPr>
            <a:spLocks noChangeArrowheads="1"/>
          </p:cNvSpPr>
          <p:nvPr/>
        </p:nvSpPr>
        <p:spPr bwMode="auto">
          <a:xfrm>
            <a:off x="4953000" y="6400800"/>
            <a:ext cx="3962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cs typeface="Arial" charset="0"/>
              </a:rPr>
              <a:t>NHGRI GWA Catalog (</a:t>
            </a:r>
            <a:r>
              <a:rPr lang="en-US" sz="1200">
                <a:cs typeface="Arial" charset="0"/>
                <a:hlinkClick r:id="rId3"/>
              </a:rPr>
              <a:t>www.genome.gov/GWAStudies</a:t>
            </a:r>
            <a:r>
              <a:rPr lang="en-US" sz="1200">
                <a:cs typeface="Arial" charset="0"/>
              </a:rPr>
              <a:t>)</a:t>
            </a:r>
          </a:p>
        </p:txBody>
      </p:sp>
      <p:sp>
        <p:nvSpPr>
          <p:cNvPr id="24581" name="TextBox 8"/>
          <p:cNvSpPr txBox="1">
            <a:spLocks noChangeArrowheads="1"/>
          </p:cNvSpPr>
          <p:nvPr/>
        </p:nvSpPr>
        <p:spPr bwMode="auto">
          <a:xfrm>
            <a:off x="4114800" y="990600"/>
            <a:ext cx="4797425" cy="923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0099FF"/>
              </a:solidFill>
            </a:endParaRPr>
          </a:p>
          <a:p>
            <a:pPr algn="ctr" eaLnBrk="1" hangingPunct="1"/>
            <a:r>
              <a:rPr lang="en-US">
                <a:solidFill>
                  <a:srgbClr val="0099FF"/>
                </a:solidFill>
              </a:rPr>
              <a:t>Blood Pressure</a:t>
            </a:r>
            <a:r>
              <a:rPr lang="en-US"/>
              <a:t>; </a:t>
            </a:r>
            <a:r>
              <a:rPr lang="en-US">
                <a:solidFill>
                  <a:srgbClr val="FFC000"/>
                </a:solidFill>
              </a:rPr>
              <a:t>Coronary Disease</a:t>
            </a:r>
            <a:r>
              <a:rPr lang="en-US"/>
              <a:t>; </a:t>
            </a:r>
            <a:r>
              <a:rPr lang="en-US">
                <a:solidFill>
                  <a:srgbClr val="99CCFF"/>
                </a:solidFill>
              </a:rPr>
              <a:t>HDL</a:t>
            </a:r>
            <a:r>
              <a:rPr lang="en-US"/>
              <a:t>; </a:t>
            </a:r>
            <a:r>
              <a:rPr lang="en-US">
                <a:solidFill>
                  <a:srgbClr val="99FF66"/>
                </a:solidFill>
              </a:rPr>
              <a:t>Heart Rate</a:t>
            </a:r>
            <a:r>
              <a:rPr lang="en-US"/>
              <a:t>; </a:t>
            </a:r>
            <a:r>
              <a:rPr lang="en-US">
                <a:solidFill>
                  <a:srgbClr val="3366CC"/>
                </a:solidFill>
              </a:rPr>
              <a:t>LDL</a:t>
            </a:r>
            <a:r>
              <a:rPr lang="en-US"/>
              <a:t>; </a:t>
            </a:r>
            <a:r>
              <a:rPr lang="en-US">
                <a:solidFill>
                  <a:srgbClr val="CC6600"/>
                </a:solidFill>
              </a:rPr>
              <a:t>Obesity</a:t>
            </a:r>
            <a:r>
              <a:rPr lang="en-US"/>
              <a:t>; </a:t>
            </a:r>
            <a:r>
              <a:rPr lang="en-US">
                <a:solidFill>
                  <a:srgbClr val="663300"/>
                </a:solidFill>
              </a:rPr>
              <a:t>Total Cholesterol</a:t>
            </a:r>
            <a:r>
              <a:rPr lang="en-US"/>
              <a:t>; </a:t>
            </a:r>
            <a:r>
              <a:rPr lang="en-US">
                <a:solidFill>
                  <a:srgbClr val="D60093"/>
                </a:solidFill>
              </a:rPr>
              <a:t>T2D</a:t>
            </a:r>
          </a:p>
        </p:txBody>
      </p:sp>
    </p:spTree>
    <p:extLst>
      <p:ext uri="{BB962C8B-B14F-4D97-AF65-F5344CB8AC3E}">
        <p14:creationId xmlns:p14="http://schemas.microsoft.com/office/powerpoint/2010/main" val="42847357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2321003"/>
            <a:ext cx="8839200" cy="1200329"/>
          </a:xfrm>
          <a:prstGeom prst="rect">
            <a:avLst/>
          </a:prstGeom>
        </p:spPr>
        <p:txBody>
          <a:bodyPr wrap="square">
            <a:spAutoFit/>
          </a:bodyPr>
          <a:lstStyle/>
          <a:p>
            <a:pPr algn="ctr"/>
            <a:r>
              <a:rPr lang="en-US" sz="3600" b="1" dirty="0" smtClean="0"/>
              <a:t>2. </a:t>
            </a:r>
            <a:r>
              <a:rPr lang="en-US" sz="3600" b="1" dirty="0"/>
              <a:t>Global Human Functional Genomic Diversity: Stratification and its Consequences</a:t>
            </a:r>
          </a:p>
        </p:txBody>
      </p:sp>
    </p:spTree>
    <p:extLst>
      <p:ext uri="{BB962C8B-B14F-4D97-AF65-F5344CB8AC3E}">
        <p14:creationId xmlns:p14="http://schemas.microsoft.com/office/powerpoint/2010/main" val="10953114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05400" y="6466840"/>
            <a:ext cx="3886200" cy="307777"/>
          </a:xfrm>
          <a:prstGeom prst="rect">
            <a:avLst/>
          </a:prstGeom>
        </p:spPr>
        <p:txBody>
          <a:bodyPr wrap="square">
            <a:spAutoFit/>
          </a:bodyPr>
          <a:lstStyle/>
          <a:p>
            <a:r>
              <a:rPr lang="en-US" sz="1400" dirty="0"/>
              <a:t>Rare Genomics </a:t>
            </a:r>
            <a:r>
              <a:rPr lang="en-US" sz="1400" dirty="0" smtClean="0"/>
              <a:t>Institute: </a:t>
            </a:r>
            <a:r>
              <a:rPr lang="en-US" sz="1400" dirty="0" smtClean="0">
                <a:hlinkClick r:id="rId2"/>
              </a:rPr>
              <a:t>www.RareGenomics.org</a:t>
            </a:r>
            <a:r>
              <a:rPr lang="en-US" sz="1400" dirty="0" smtClean="0"/>
              <a:t>  </a:t>
            </a:r>
            <a:endParaRPr lang="en-US" sz="1400" dirty="0"/>
          </a:p>
        </p:txBody>
      </p:sp>
      <p:grpSp>
        <p:nvGrpSpPr>
          <p:cNvPr id="6" name="Group 5"/>
          <p:cNvGrpSpPr/>
          <p:nvPr/>
        </p:nvGrpSpPr>
        <p:grpSpPr>
          <a:xfrm>
            <a:off x="640553" y="809860"/>
            <a:ext cx="2843213" cy="2453292"/>
            <a:chOff x="228600" y="304800"/>
            <a:chExt cx="2843213" cy="2453292"/>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04800"/>
              <a:ext cx="2843213" cy="2104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125" y="2514600"/>
              <a:ext cx="2833688" cy="243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oup 6"/>
          <p:cNvGrpSpPr/>
          <p:nvPr/>
        </p:nvGrpSpPr>
        <p:grpSpPr>
          <a:xfrm>
            <a:off x="4099560" y="776411"/>
            <a:ext cx="4194527" cy="2512141"/>
            <a:chOff x="3926840" y="258370"/>
            <a:chExt cx="4226560" cy="2474186"/>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840" y="258370"/>
              <a:ext cx="4226560" cy="218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0" y="2514600"/>
              <a:ext cx="3175000" cy="217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Group 4"/>
          <p:cNvGrpSpPr/>
          <p:nvPr/>
        </p:nvGrpSpPr>
        <p:grpSpPr>
          <a:xfrm>
            <a:off x="181253" y="3489169"/>
            <a:ext cx="3648075" cy="2838990"/>
            <a:chOff x="238124" y="3048000"/>
            <a:chExt cx="3648075" cy="2838990"/>
          </a:xfrm>
        </p:grpSpPr>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124" y="3048000"/>
              <a:ext cx="3648075" cy="2523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651" y="5650674"/>
              <a:ext cx="3281019" cy="236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6960099" y="3489169"/>
            <a:ext cx="1880039" cy="2817251"/>
            <a:chOff x="6934200" y="2997900"/>
            <a:chExt cx="1880039" cy="2817251"/>
          </a:xfrm>
        </p:grpSpPr>
        <p:pic>
          <p:nvPicPr>
            <p:cNvPr id="1032"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34200" y="2997900"/>
              <a:ext cx="1880039" cy="2624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51467" y="5644184"/>
              <a:ext cx="1862772" cy="170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Group 8"/>
          <p:cNvGrpSpPr/>
          <p:nvPr/>
        </p:nvGrpSpPr>
        <p:grpSpPr>
          <a:xfrm>
            <a:off x="3989052" y="3512509"/>
            <a:ext cx="2872143" cy="2721270"/>
            <a:chOff x="4048759" y="3441107"/>
            <a:chExt cx="2590801" cy="2384620"/>
          </a:xfrm>
        </p:grpSpPr>
        <p:pic>
          <p:nvPicPr>
            <p:cNvPr id="1034"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24960" y="3441107"/>
              <a:ext cx="2438400" cy="2170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48759" y="5665864"/>
              <a:ext cx="2590801" cy="15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 name="TextBox 19"/>
          <p:cNvSpPr txBox="1"/>
          <p:nvPr/>
        </p:nvSpPr>
        <p:spPr>
          <a:xfrm>
            <a:off x="838200" y="152400"/>
            <a:ext cx="7455887" cy="523220"/>
          </a:xfrm>
          <a:prstGeom prst="rect">
            <a:avLst/>
          </a:prstGeom>
          <a:noFill/>
        </p:spPr>
        <p:txBody>
          <a:bodyPr wrap="none" rtlCol="0">
            <a:spAutoFit/>
          </a:bodyPr>
          <a:lstStyle/>
          <a:p>
            <a:r>
              <a:rPr lang="en-US" sz="2800" b="1" dirty="0" smtClean="0">
                <a:latin typeface="Arial" pitchFamily="34" charset="0"/>
                <a:cs typeface="Arial" pitchFamily="34" charset="0"/>
              </a:rPr>
              <a:t>Idiopathic Diseases: Genomics Can Help…</a:t>
            </a:r>
            <a:endParaRPr lang="en-US" sz="2800" b="1" dirty="0">
              <a:latin typeface="Arial" pitchFamily="34" charset="0"/>
              <a:cs typeface="Arial" pitchFamily="34" charset="0"/>
            </a:endParaRPr>
          </a:p>
        </p:txBody>
      </p:sp>
      <p:sp>
        <p:nvSpPr>
          <p:cNvPr id="10" name="Rectangle 9"/>
          <p:cNvSpPr/>
          <p:nvPr/>
        </p:nvSpPr>
        <p:spPr>
          <a:xfrm>
            <a:off x="6861194" y="3429000"/>
            <a:ext cx="2130405" cy="28991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66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7363551" y="2883445"/>
            <a:ext cx="1183280" cy="34010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373179" y="3457900"/>
            <a:ext cx="1183280" cy="17999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p:cNvGrpSpPr>
          <p:nvPr/>
        </p:nvGrpSpPr>
        <p:grpSpPr bwMode="auto">
          <a:xfrm>
            <a:off x="361050" y="2408562"/>
            <a:ext cx="5124450" cy="3160713"/>
            <a:chOff x="3864802" y="3522504"/>
            <a:chExt cx="5124535" cy="3161486"/>
          </a:xfrm>
        </p:grpSpPr>
        <p:sp>
          <p:nvSpPr>
            <p:cNvPr id="10" name="TextBox 2"/>
            <p:cNvSpPr txBox="1"/>
            <p:nvPr/>
          </p:nvSpPr>
          <p:spPr>
            <a:xfrm>
              <a:off x="4777629" y="4191005"/>
              <a:ext cx="4089468" cy="2492985"/>
            </a:xfrm>
            <a:prstGeom prst="rect">
              <a:avLst/>
            </a:prstGeom>
            <a:noFill/>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a:t>
              </a:r>
              <a:r>
                <a:rPr lang="en-US" sz="1200" dirty="0">
                  <a:solidFill>
                    <a:prstClr val="black"/>
                  </a:solidFill>
                  <a:latin typeface="Courier New" pitchFamily="49" charset="0"/>
                  <a:cs typeface="Courier New" pitchFamily="49" charset="0"/>
                </a:rPr>
                <a:t>G</a:t>
              </a:r>
              <a:r>
                <a:rPr lang="en-US" sz="1200" dirty="0">
                  <a:solidFill>
                    <a:prstClr val="white">
                      <a:lumMod val="65000"/>
                    </a:prstClr>
                  </a:solidFill>
                  <a:latin typeface="Courier New" pitchFamily="49" charset="0"/>
                  <a:cs typeface="Courier New" pitchFamily="49" charset="0"/>
                </a:rPr>
                <a:t>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t>
              </a:r>
              <a:r>
                <a:rPr lang="en-US" sz="1200" dirty="0">
                  <a:solidFill>
                    <a:prstClr val="black"/>
                  </a:solidFill>
                  <a:latin typeface="Courier New" pitchFamily="49" charset="0"/>
                  <a:cs typeface="Courier New" pitchFamily="49" charset="0"/>
                </a:rPr>
                <a:t>T</a:t>
              </a:r>
              <a:r>
                <a:rPr lang="en-US" sz="1200" dirty="0">
                  <a:solidFill>
                    <a:prstClr val="white">
                      <a:lumMod val="65000"/>
                    </a:prstClr>
                  </a:solidFill>
                  <a:latin typeface="Courier New" pitchFamily="49" charset="0"/>
                  <a:cs typeface="Courier New" pitchFamily="49" charset="0"/>
                </a:rPr>
                <a:t>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endParaRPr lang="en-US" sz="1200" dirty="0">
                <a:solidFill>
                  <a:prstClr val="white">
                    <a:lumMod val="65000"/>
                  </a:prstClr>
                </a:solidFill>
                <a:latin typeface="Courier New" pitchFamily="49" charset="0"/>
                <a:cs typeface="Courier New" pitchFamily="49" charset="0"/>
              </a:endParaRPr>
            </a:p>
            <a:p>
              <a:pPr>
                <a:defRPr/>
              </a:pPr>
              <a:r>
                <a:rPr lang="en-US" sz="1200" dirty="0">
                  <a:solidFill>
                    <a:prstClr val="white">
                      <a:lumMod val="65000"/>
                    </a:prstClr>
                  </a:solidFill>
                  <a:latin typeface="Courier New" pitchFamily="49" charset="0"/>
                  <a:cs typeface="Courier New" pitchFamily="49" charset="0"/>
                </a:rPr>
                <a:t>…ACGTCGTCAGG</a:t>
              </a:r>
              <a:r>
                <a:rPr lang="en-US" sz="1200" dirty="0">
                  <a:solidFill>
                    <a:prstClr val="black"/>
                  </a:solidFill>
                  <a:latin typeface="Courier New" pitchFamily="49" charset="0"/>
                  <a:cs typeface="Courier New" pitchFamily="49" charset="0"/>
                </a:rPr>
                <a:t>G</a:t>
              </a:r>
              <a:r>
                <a:rPr lang="en-US" sz="1200" dirty="0">
                  <a:solidFill>
                    <a:prstClr val="white">
                      <a:lumMod val="65000"/>
                    </a:prstClr>
                  </a:solidFill>
                  <a:latin typeface="Courier New" pitchFamily="49" charset="0"/>
                  <a:cs typeface="Courier New" pitchFamily="49" charset="0"/>
                </a:rPr>
                <a:t>TCATCGTAGACTAGCTAGAGCTAGCATA…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CGTCAGGCTCATCGTAGACTAGCTAGAGCTAGCATA…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CGTCAGGCTCATCGTAGACTAGCTAGAGCTA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CATA…</a:t>
              </a:r>
            </a:p>
            <a:p>
              <a:pPr>
                <a:defRPr/>
              </a:pPr>
              <a:r>
                <a:rPr lang="en-US" sz="1200" dirty="0">
                  <a:solidFill>
                    <a:prstClr val="white">
                      <a:lumMod val="65000"/>
                    </a:prstClr>
                  </a:solidFill>
                  <a:latin typeface="Courier New" pitchFamily="49" charset="0"/>
                  <a:cs typeface="Courier New" pitchFamily="49" charset="0"/>
                </a:rPr>
                <a:t>…ACGTCGTCAGGCTCATCGTAGACTAGCTAGAGCTAGCATA…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…ACGTCGTCAGGCTCATCGTAGACTAGCTAGAGCTAGCA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r>
                <a:rPr lang="en-US" sz="1200" dirty="0">
                  <a:solidFill>
                    <a:prstClr val="white">
                      <a:lumMod val="65000"/>
                    </a:prstClr>
                  </a:solidFill>
                  <a:latin typeface="Courier New" pitchFamily="49" charset="0"/>
                  <a:cs typeface="Courier New" pitchFamily="49" charset="0"/>
                </a:rPr>
                <a:t>…ACGTCGTCAGGCTCATCGTAGACTAGCTAGAGCTA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CATA…</a:t>
              </a:r>
            </a:p>
          </p:txBody>
        </p:sp>
        <p:cxnSp>
          <p:nvCxnSpPr>
            <p:cNvPr id="11" name="Straight Arrow Connector 10"/>
            <p:cNvCxnSpPr/>
            <p:nvPr/>
          </p:nvCxnSpPr>
          <p:spPr>
            <a:xfrm>
              <a:off x="7549450" y="3784506"/>
              <a:ext cx="0" cy="48271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6"/>
            <p:cNvSpPr txBox="1">
              <a:spLocks noChangeArrowheads="1"/>
            </p:cNvSpPr>
            <p:nvPr/>
          </p:nvSpPr>
          <p:spPr bwMode="auto">
            <a:xfrm>
              <a:off x="6246137" y="3522504"/>
              <a:ext cx="2743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200">
                  <a:solidFill>
                    <a:prstClr val="black"/>
                  </a:solidFill>
                </a:rPr>
                <a:t>Novel Variant in Functional Element</a:t>
              </a:r>
            </a:p>
          </p:txBody>
        </p:sp>
        <p:cxnSp>
          <p:nvCxnSpPr>
            <p:cNvPr id="13" name="Straight Connector 12"/>
            <p:cNvCxnSpPr/>
            <p:nvPr/>
          </p:nvCxnSpPr>
          <p:spPr>
            <a:xfrm>
              <a:off x="4912569" y="4089381"/>
              <a:ext cx="3771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407878" y="4089381"/>
              <a:ext cx="533409" cy="476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a:solidFill>
                  <a:prstClr val="white"/>
                </a:solidFill>
              </a:endParaRPr>
            </a:p>
          </p:txBody>
        </p:sp>
        <p:sp>
          <p:nvSpPr>
            <p:cNvPr id="15" name="Rectangle 14"/>
            <p:cNvSpPr/>
            <p:nvPr/>
          </p:nvSpPr>
          <p:spPr>
            <a:xfrm>
              <a:off x="7236708" y="4090968"/>
              <a:ext cx="762013" cy="460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a:solidFill>
                  <a:prstClr val="white"/>
                </a:solidFill>
              </a:endParaRPr>
            </a:p>
          </p:txBody>
        </p:sp>
        <p:sp>
          <p:nvSpPr>
            <p:cNvPr id="16" name="TextBox 4"/>
            <p:cNvSpPr txBox="1">
              <a:spLocks noChangeArrowheads="1"/>
            </p:cNvSpPr>
            <p:nvPr/>
          </p:nvSpPr>
          <p:spPr bwMode="auto">
            <a:xfrm>
              <a:off x="3864802" y="4191000"/>
              <a:ext cx="108175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400">
                  <a:solidFill>
                    <a:prstClr val="black"/>
                  </a:solidFill>
                </a:rPr>
                <a:t>Patient</a:t>
              </a:r>
            </a:p>
            <a:p>
              <a:endParaRPr lang="en-US" sz="1400">
                <a:solidFill>
                  <a:prstClr val="black"/>
                </a:solidFill>
              </a:endParaRPr>
            </a:p>
            <a:p>
              <a:endParaRPr lang="en-US" sz="1400">
                <a:solidFill>
                  <a:prstClr val="black"/>
                </a:solidFill>
              </a:endParaRPr>
            </a:p>
            <a:p>
              <a:endParaRPr lang="en-US" sz="1400">
                <a:solidFill>
                  <a:prstClr val="black"/>
                </a:solidFill>
              </a:endParaRPr>
            </a:p>
            <a:p>
              <a:endParaRPr lang="en-US" sz="1400">
                <a:solidFill>
                  <a:prstClr val="black"/>
                </a:solidFill>
              </a:endParaRPr>
            </a:p>
            <a:p>
              <a:pPr algn="ctr"/>
              <a:r>
                <a:rPr lang="en-US" sz="1400">
                  <a:solidFill>
                    <a:prstClr val="black"/>
                  </a:solidFill>
                </a:rPr>
                <a:t>Reference</a:t>
              </a:r>
            </a:p>
            <a:p>
              <a:pPr algn="ctr"/>
              <a:r>
                <a:rPr lang="en-US" sz="1400">
                  <a:solidFill>
                    <a:prstClr val="black"/>
                  </a:solidFill>
                </a:rPr>
                <a:t>genomes</a:t>
              </a:r>
            </a:p>
          </p:txBody>
        </p:sp>
        <p:sp>
          <p:nvSpPr>
            <p:cNvPr id="17" name="Left Brace 16"/>
            <p:cNvSpPr/>
            <p:nvPr/>
          </p:nvSpPr>
          <p:spPr>
            <a:xfrm>
              <a:off x="4777629" y="4572099"/>
              <a:ext cx="134940" cy="20579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a:solidFill>
                  <a:prstClr val="black"/>
                </a:solidFill>
              </a:endParaRPr>
            </a:p>
          </p:txBody>
        </p:sp>
      </p:grpSp>
      <p:grpSp>
        <p:nvGrpSpPr>
          <p:cNvPr id="18" name="Group 17"/>
          <p:cNvGrpSpPr>
            <a:grpSpLocks/>
          </p:cNvGrpSpPr>
          <p:nvPr/>
        </p:nvGrpSpPr>
        <p:grpSpPr bwMode="auto">
          <a:xfrm>
            <a:off x="6071549" y="2405521"/>
            <a:ext cx="2484910" cy="3379611"/>
            <a:chOff x="5633860" y="1161032"/>
            <a:chExt cx="3391280" cy="4670130"/>
          </a:xfrm>
        </p:grpSpPr>
        <p:grpSp>
          <p:nvGrpSpPr>
            <p:cNvPr id="19" name="Group 23"/>
            <p:cNvGrpSpPr>
              <a:grpSpLocks/>
            </p:cNvGrpSpPr>
            <p:nvPr/>
          </p:nvGrpSpPr>
          <p:grpSpPr bwMode="auto">
            <a:xfrm>
              <a:off x="5657591" y="1625119"/>
              <a:ext cx="1752600" cy="3657600"/>
              <a:chOff x="6324600" y="1988592"/>
              <a:chExt cx="1752600" cy="3657600"/>
            </a:xfrm>
          </p:grpSpPr>
          <p:sp>
            <p:nvSpPr>
              <p:cNvPr id="27" name="Isosceles Triangle 26"/>
              <p:cNvSpPr/>
              <p:nvPr/>
            </p:nvSpPr>
            <p:spPr>
              <a:xfrm flipV="1">
                <a:off x="6324681" y="1988019"/>
                <a:ext cx="1752587" cy="36589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28" name="Straight Connector 27"/>
              <p:cNvCxnSpPr/>
              <p:nvPr/>
            </p:nvCxnSpPr>
            <p:spPr>
              <a:xfrm>
                <a:off x="6553279" y="2895998"/>
                <a:ext cx="129539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5"/>
              </p:cNvCxnSpPr>
              <p:nvPr/>
            </p:nvCxnSpPr>
            <p:spPr>
              <a:xfrm>
                <a:off x="6781878" y="3805563"/>
                <a:ext cx="857244" cy="126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991426" y="4724654"/>
                <a:ext cx="400047"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0" name="TextBox 24"/>
            <p:cNvSpPr txBox="1">
              <a:spLocks noChangeArrowheads="1"/>
            </p:cNvSpPr>
            <p:nvPr/>
          </p:nvSpPr>
          <p:spPr bwMode="auto">
            <a:xfrm>
              <a:off x="5633860" y="1161032"/>
              <a:ext cx="1800301"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a:solidFill>
                    <a:prstClr val="black"/>
                  </a:solidFill>
                </a:rPr>
                <a:t>…C G A T C A…</a:t>
              </a:r>
            </a:p>
          </p:txBody>
        </p:sp>
        <p:sp>
          <p:nvSpPr>
            <p:cNvPr id="21" name="TextBox 25"/>
            <p:cNvSpPr txBox="1">
              <a:spLocks noChangeArrowheads="1"/>
            </p:cNvSpPr>
            <p:nvPr/>
          </p:nvSpPr>
          <p:spPr bwMode="auto">
            <a:xfrm>
              <a:off x="7412369" y="1875850"/>
              <a:ext cx="1612771" cy="39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1. Novel</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2. Damaging</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3. Relevant</a:t>
              </a:r>
            </a:p>
            <a:p>
              <a:pPr eaLnBrk="1" fontAlgn="auto" hangingPunct="1">
                <a:spcBef>
                  <a:spcPts val="0"/>
                </a:spcBef>
                <a:spcAft>
                  <a:spcPts val="0"/>
                </a:spcAft>
              </a:pPr>
              <a:r>
                <a:rPr lang="en-US" sz="1200" dirty="0">
                  <a:solidFill>
                    <a:prstClr val="black"/>
                  </a:solidFill>
                </a:rPr>
                <a:t>Pathway</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4. No</a:t>
              </a:r>
            </a:p>
            <a:p>
              <a:pPr eaLnBrk="1" fontAlgn="auto" hangingPunct="1">
                <a:spcBef>
                  <a:spcPts val="0"/>
                </a:spcBef>
                <a:spcAft>
                  <a:spcPts val="0"/>
                </a:spcAft>
              </a:pPr>
              <a:r>
                <a:rPr lang="en-US" sz="1200" dirty="0">
                  <a:solidFill>
                    <a:prstClr val="black"/>
                  </a:solidFill>
                </a:rPr>
                <a:t>Compensatory</a:t>
              </a:r>
            </a:p>
            <a:p>
              <a:pPr eaLnBrk="1" fontAlgn="auto" hangingPunct="1">
                <a:spcBef>
                  <a:spcPts val="0"/>
                </a:spcBef>
                <a:spcAft>
                  <a:spcPts val="0"/>
                </a:spcAft>
              </a:pPr>
              <a:r>
                <a:rPr lang="en-US" sz="1200" dirty="0">
                  <a:solidFill>
                    <a:prstClr val="black"/>
                  </a:solidFill>
                </a:rPr>
                <a:t>Mechanism</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5. Pathogenic</a:t>
              </a:r>
            </a:p>
          </p:txBody>
        </p:sp>
        <p:sp>
          <p:nvSpPr>
            <p:cNvPr id="22" name="TextBox 29"/>
            <p:cNvSpPr txBox="1">
              <a:spLocks noChangeArrowheads="1"/>
            </p:cNvSpPr>
            <p:nvPr/>
          </p:nvSpPr>
          <p:spPr bwMode="auto">
            <a:xfrm>
              <a:off x="5860126" y="1821453"/>
              <a:ext cx="1380263"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C G A T C A</a:t>
              </a:r>
            </a:p>
          </p:txBody>
        </p:sp>
        <p:sp>
          <p:nvSpPr>
            <p:cNvPr id="23" name="TextBox 30"/>
            <p:cNvSpPr txBox="1">
              <a:spLocks noChangeArrowheads="1"/>
            </p:cNvSpPr>
            <p:nvPr/>
          </p:nvSpPr>
          <p:spPr bwMode="auto">
            <a:xfrm>
              <a:off x="6042653" y="2731782"/>
              <a:ext cx="982714"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G A T C</a:t>
              </a:r>
            </a:p>
          </p:txBody>
        </p:sp>
        <p:sp>
          <p:nvSpPr>
            <p:cNvPr id="24" name="TextBox 31"/>
            <p:cNvSpPr txBox="1">
              <a:spLocks noChangeArrowheads="1"/>
            </p:cNvSpPr>
            <p:nvPr/>
          </p:nvSpPr>
          <p:spPr bwMode="auto">
            <a:xfrm>
              <a:off x="6183568" y="3674472"/>
              <a:ext cx="776458"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a:solidFill>
                    <a:prstClr val="black"/>
                  </a:solidFill>
                </a:rPr>
                <a:t>G A T</a:t>
              </a:r>
            </a:p>
          </p:txBody>
        </p:sp>
        <p:sp>
          <p:nvSpPr>
            <p:cNvPr id="25" name="TextBox 32"/>
            <p:cNvSpPr txBox="1">
              <a:spLocks noChangeArrowheads="1"/>
            </p:cNvSpPr>
            <p:nvPr/>
          </p:nvSpPr>
          <p:spPr bwMode="auto">
            <a:xfrm>
              <a:off x="6242009" y="4361181"/>
              <a:ext cx="564864"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A T</a:t>
              </a:r>
            </a:p>
          </p:txBody>
        </p:sp>
        <p:sp>
          <p:nvSpPr>
            <p:cNvPr id="26" name="TextBox 33"/>
            <p:cNvSpPr txBox="1">
              <a:spLocks noChangeArrowheads="1"/>
            </p:cNvSpPr>
            <p:nvPr/>
          </p:nvSpPr>
          <p:spPr bwMode="auto">
            <a:xfrm>
              <a:off x="6394495" y="5448390"/>
              <a:ext cx="381098"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T</a:t>
              </a:r>
            </a:p>
          </p:txBody>
        </p:sp>
      </p:grpSp>
      <p:sp>
        <p:nvSpPr>
          <p:cNvPr id="3" name="TextBox 2"/>
          <p:cNvSpPr txBox="1"/>
          <p:nvPr/>
        </p:nvSpPr>
        <p:spPr>
          <a:xfrm>
            <a:off x="361050" y="809913"/>
            <a:ext cx="8765941" cy="1477328"/>
          </a:xfrm>
          <a:prstGeom prst="rect">
            <a:avLst/>
          </a:prstGeom>
          <a:noFill/>
        </p:spPr>
        <p:txBody>
          <a:bodyPr wrap="square" rtlCol="0">
            <a:spAutoFit/>
          </a:bodyPr>
          <a:lstStyle/>
          <a:p>
            <a:pPr fontAlgn="auto">
              <a:spcBef>
                <a:spcPts val="0"/>
              </a:spcBef>
              <a:spcAft>
                <a:spcPts val="0"/>
              </a:spcAft>
            </a:pPr>
            <a:r>
              <a:rPr lang="en-US" b="1" dirty="0" smtClean="0">
                <a:solidFill>
                  <a:prstClr val="black"/>
                </a:solidFill>
                <a:latin typeface="Calibri"/>
              </a:rPr>
              <a:t>Two reasonable(?) assumptions</a:t>
            </a:r>
            <a:r>
              <a:rPr lang="en-US" dirty="0" smtClean="0">
                <a:solidFill>
                  <a:prstClr val="black"/>
                </a:solidFill>
                <a:latin typeface="Calibri"/>
              </a:rPr>
              <a:t>:</a:t>
            </a:r>
          </a:p>
          <a:p>
            <a:pPr fontAlgn="auto">
              <a:spcBef>
                <a:spcPts val="0"/>
              </a:spcBef>
              <a:spcAft>
                <a:spcPts val="0"/>
              </a:spcAft>
            </a:pPr>
            <a:endParaRPr lang="en-US" dirty="0">
              <a:solidFill>
                <a:prstClr val="black"/>
              </a:solidFill>
              <a:latin typeface="Calibri"/>
            </a:endParaRPr>
          </a:p>
          <a:p>
            <a:pPr marL="342900" indent="-342900" fontAlgn="auto">
              <a:spcBef>
                <a:spcPts val="0"/>
              </a:spcBef>
              <a:spcAft>
                <a:spcPts val="0"/>
              </a:spcAft>
              <a:buFontTx/>
              <a:buAutoNum type="arabicPeriod"/>
            </a:pPr>
            <a:r>
              <a:rPr lang="en-US" dirty="0" smtClean="0">
                <a:solidFill>
                  <a:prstClr val="black"/>
                </a:solidFill>
                <a:latin typeface="Calibri"/>
              </a:rPr>
              <a:t>The pathogenic variant(s) is ‘novel’ (i.e., unique to the patient)</a:t>
            </a:r>
          </a:p>
          <a:p>
            <a:pPr marL="342900" indent="-342900" fontAlgn="auto">
              <a:spcBef>
                <a:spcPts val="0"/>
              </a:spcBef>
              <a:spcAft>
                <a:spcPts val="0"/>
              </a:spcAft>
              <a:buFontTx/>
              <a:buAutoNum type="arabicPeriod"/>
            </a:pPr>
            <a:r>
              <a:rPr lang="en-US" dirty="0" smtClean="0">
                <a:solidFill>
                  <a:prstClr val="black"/>
                </a:solidFill>
                <a:latin typeface="Calibri"/>
              </a:rPr>
              <a:t>The effect of the variant is pronounced enough to be characterized </a:t>
            </a:r>
            <a:r>
              <a:rPr lang="en-US" dirty="0" err="1" smtClean="0">
                <a:solidFill>
                  <a:prstClr val="black"/>
                </a:solidFill>
                <a:latin typeface="Calibri"/>
              </a:rPr>
              <a:t>bioinformatically</a:t>
            </a:r>
            <a:r>
              <a:rPr lang="en-US" dirty="0" smtClean="0">
                <a:solidFill>
                  <a:prstClr val="black"/>
                </a:solidFill>
                <a:latin typeface="Calibri"/>
              </a:rPr>
              <a:t> since there will be </a:t>
            </a:r>
            <a:r>
              <a:rPr lang="en-US" b="1" dirty="0" smtClean="0">
                <a:solidFill>
                  <a:prstClr val="black"/>
                </a:solidFill>
                <a:latin typeface="Calibri"/>
              </a:rPr>
              <a:t>too many variants </a:t>
            </a:r>
            <a:r>
              <a:rPr lang="en-US" dirty="0" smtClean="0">
                <a:solidFill>
                  <a:prstClr val="black"/>
                </a:solidFill>
                <a:latin typeface="Calibri"/>
              </a:rPr>
              <a:t>not functionally characterized via lab experiments</a:t>
            </a:r>
            <a:endParaRPr lang="en-US" dirty="0">
              <a:solidFill>
                <a:prstClr val="black"/>
              </a:solidFill>
              <a:latin typeface="Calibri"/>
            </a:endParaRPr>
          </a:p>
        </p:txBody>
      </p:sp>
      <p:sp>
        <p:nvSpPr>
          <p:cNvPr id="31" name="TextBox 30"/>
          <p:cNvSpPr txBox="1"/>
          <p:nvPr/>
        </p:nvSpPr>
        <p:spPr>
          <a:xfrm>
            <a:off x="302623" y="5943599"/>
            <a:ext cx="8455200" cy="646331"/>
          </a:xfrm>
          <a:prstGeom prst="rect">
            <a:avLst/>
          </a:prstGeom>
          <a:noFill/>
        </p:spPr>
        <p:txBody>
          <a:bodyPr wrap="none" rtlCol="0">
            <a:spAutoFit/>
          </a:bodyPr>
          <a:lstStyle/>
          <a:p>
            <a:pPr marL="285750" indent="-285750" fontAlgn="auto">
              <a:spcBef>
                <a:spcPts val="0"/>
              </a:spcBef>
              <a:spcAft>
                <a:spcPts val="0"/>
              </a:spcAft>
              <a:buFont typeface="Arial" pitchFamily="34" charset="0"/>
              <a:buChar char="•"/>
            </a:pPr>
            <a:r>
              <a:rPr lang="en-US" dirty="0" smtClean="0">
                <a:solidFill>
                  <a:prstClr val="black"/>
                </a:solidFill>
                <a:latin typeface="Calibri"/>
              </a:rPr>
              <a:t>What </a:t>
            </a:r>
            <a:r>
              <a:rPr lang="en-US" dirty="0" err="1" smtClean="0">
                <a:solidFill>
                  <a:prstClr val="black"/>
                </a:solidFill>
                <a:latin typeface="Calibri"/>
              </a:rPr>
              <a:t>bioinformatic</a:t>
            </a:r>
            <a:r>
              <a:rPr lang="en-US" dirty="0" smtClean="0">
                <a:solidFill>
                  <a:prstClr val="black"/>
                </a:solidFill>
                <a:latin typeface="Calibri"/>
              </a:rPr>
              <a:t> tools should be used for functionality? Does it make a difference?</a:t>
            </a:r>
          </a:p>
          <a:p>
            <a:pPr marL="285750" indent="-285750" fontAlgn="auto">
              <a:spcBef>
                <a:spcPts val="0"/>
              </a:spcBef>
              <a:spcAft>
                <a:spcPts val="0"/>
              </a:spcAft>
              <a:buFont typeface="Arial" pitchFamily="34" charset="0"/>
              <a:buChar char="•"/>
            </a:pPr>
            <a:r>
              <a:rPr lang="en-US" dirty="0" smtClean="0">
                <a:solidFill>
                  <a:prstClr val="black"/>
                </a:solidFill>
                <a:latin typeface="Calibri"/>
              </a:rPr>
              <a:t>What reference populations for determining novelty should be used? Does it matter?</a:t>
            </a:r>
            <a:endParaRPr lang="en-US" dirty="0">
              <a:solidFill>
                <a:prstClr val="black"/>
              </a:solidFill>
              <a:latin typeface="Calibri"/>
            </a:endParaRPr>
          </a:p>
        </p:txBody>
      </p:sp>
      <p:sp>
        <p:nvSpPr>
          <p:cNvPr id="32" name="TextBox 31"/>
          <p:cNvSpPr txBox="1"/>
          <p:nvPr/>
        </p:nvSpPr>
        <p:spPr>
          <a:xfrm>
            <a:off x="52904" y="286693"/>
            <a:ext cx="9074087" cy="523220"/>
          </a:xfrm>
          <a:prstGeom prst="rect">
            <a:avLst/>
          </a:prstGeom>
          <a:noFill/>
        </p:spPr>
        <p:txBody>
          <a:bodyPr wrap="none" rtlCol="0">
            <a:spAutoFit/>
          </a:bodyPr>
          <a:lstStyle/>
          <a:p>
            <a:pPr fontAlgn="auto">
              <a:spcBef>
                <a:spcPts val="0"/>
              </a:spcBef>
              <a:spcAft>
                <a:spcPts val="0"/>
              </a:spcAft>
            </a:pPr>
            <a:r>
              <a:rPr lang="en-US" sz="2800" b="1" dirty="0" smtClean="0">
                <a:solidFill>
                  <a:prstClr val="black"/>
                </a:solidFill>
                <a:latin typeface="Calibri"/>
              </a:rPr>
              <a:t>Finding the Causative Variants for Idiopathic Disease: Filters</a:t>
            </a:r>
            <a:endParaRPr lang="en-US" sz="2400" b="1" dirty="0">
              <a:solidFill>
                <a:prstClr val="black"/>
              </a:solidFill>
              <a:latin typeface="Calibri"/>
            </a:endParaRPr>
          </a:p>
        </p:txBody>
      </p:sp>
    </p:spTree>
    <p:extLst>
      <p:ext uri="{BB962C8B-B14F-4D97-AF65-F5344CB8AC3E}">
        <p14:creationId xmlns:p14="http://schemas.microsoft.com/office/powerpoint/2010/main" val="17657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 grpId="0" animBg="1"/>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3"/>
          <p:cNvSpPr txBox="1">
            <a:spLocks noChangeArrowheads="1"/>
          </p:cNvSpPr>
          <p:nvPr/>
        </p:nvSpPr>
        <p:spPr bwMode="auto">
          <a:xfrm>
            <a:off x="228600" y="228600"/>
            <a:ext cx="8763000" cy="523220"/>
          </a:xfrm>
          <a:prstGeom prst="rect">
            <a:avLst/>
          </a:prstGeom>
          <a:noFill/>
          <a:ln w="9525">
            <a:noFill/>
            <a:miter lim="800000"/>
            <a:headEnd/>
            <a:tailEnd/>
          </a:ln>
        </p:spPr>
        <p:txBody>
          <a:bodyPr>
            <a:spAutoFit/>
          </a:bodyPr>
          <a:lstStyle/>
          <a:p>
            <a:pPr algn="ctr">
              <a:defRPr/>
            </a:pPr>
            <a:r>
              <a:rPr lang="en-US" sz="2800" b="1" dirty="0">
                <a:latin typeface="+mn-lt"/>
              </a:rPr>
              <a:t>Functional Annotations: </a:t>
            </a:r>
            <a:r>
              <a:rPr lang="en-US" sz="2800" b="1" i="1" dirty="0" err="1" smtClean="0">
                <a:latin typeface="+mn-lt"/>
              </a:rPr>
              <a:t>Bioinformatic</a:t>
            </a:r>
            <a:r>
              <a:rPr lang="en-US" sz="2800" b="1" i="1" dirty="0" smtClean="0">
                <a:latin typeface="+mn-lt"/>
              </a:rPr>
              <a:t> </a:t>
            </a:r>
            <a:r>
              <a:rPr lang="en-US" sz="2800" b="1" dirty="0">
                <a:latin typeface="+mn-lt"/>
              </a:rPr>
              <a:t>Predictions</a:t>
            </a:r>
          </a:p>
        </p:txBody>
      </p:sp>
      <p:pic>
        <p:nvPicPr>
          <p:cNvPr id="61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62" y="1146969"/>
            <a:ext cx="74088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278110" y="5976144"/>
            <a:ext cx="6324600" cy="215900"/>
          </a:xfrm>
          <a:prstGeom prst="rect">
            <a:avLst/>
          </a:prstGeom>
          <a:noFill/>
        </p:spPr>
        <p:txBody>
          <a:bodyPr>
            <a:spAutoFit/>
          </a:bodyPr>
          <a:lstStyle/>
          <a:p>
            <a:pPr>
              <a:defRPr/>
            </a:pPr>
            <a:r>
              <a:rPr lang="en-US" sz="800" dirty="0" err="1">
                <a:latin typeface="+mn-lt"/>
              </a:rPr>
              <a:t>Plumpton</a:t>
            </a:r>
            <a:r>
              <a:rPr lang="en-US" sz="800" dirty="0">
                <a:latin typeface="+mn-lt"/>
              </a:rPr>
              <a:t> and Barnes. “Predictive Functional Analysis of Polymorphisms: An Overview.” in </a:t>
            </a:r>
            <a:r>
              <a:rPr lang="en-US" sz="800" u="sng" dirty="0">
                <a:latin typeface="+mn-lt"/>
              </a:rPr>
              <a:t>Bioinformatics for Geneticists</a:t>
            </a:r>
            <a:r>
              <a:rPr lang="en-US" sz="800" dirty="0">
                <a:latin typeface="+mn-lt"/>
              </a:rPr>
              <a:t>. Wiley, 2007</a:t>
            </a:r>
          </a:p>
        </p:txBody>
      </p:sp>
      <p:grpSp>
        <p:nvGrpSpPr>
          <p:cNvPr id="9216" name="Group 9215"/>
          <p:cNvGrpSpPr>
            <a:grpSpLocks/>
          </p:cNvGrpSpPr>
          <p:nvPr/>
        </p:nvGrpSpPr>
        <p:grpSpPr bwMode="auto">
          <a:xfrm>
            <a:off x="120162" y="824706"/>
            <a:ext cx="8901113" cy="4560888"/>
            <a:chOff x="76200" y="1257810"/>
            <a:chExt cx="8901404" cy="4559949"/>
          </a:xfrm>
        </p:grpSpPr>
        <p:sp>
          <p:nvSpPr>
            <p:cNvPr id="5" name="TextBox 4"/>
            <p:cNvSpPr txBox="1"/>
            <p:nvPr/>
          </p:nvSpPr>
          <p:spPr>
            <a:xfrm>
              <a:off x="1066832" y="1645080"/>
              <a:ext cx="1558976" cy="306325"/>
            </a:xfrm>
            <a:prstGeom prst="rect">
              <a:avLst/>
            </a:prstGeom>
            <a:solidFill>
              <a:srgbClr val="FF0000"/>
            </a:solidFill>
          </p:spPr>
          <p:txBody>
            <a:bodyPr wrap="none">
              <a:spAutoFit/>
            </a:bodyPr>
            <a:lstStyle/>
            <a:p>
              <a:pPr>
                <a:defRPr/>
              </a:pPr>
              <a:r>
                <a:rPr lang="en-US" sz="1400" b="1" dirty="0">
                  <a:latin typeface="+mn-lt"/>
                </a:rPr>
                <a:t>Nonsense SNVs</a:t>
              </a:r>
            </a:p>
          </p:txBody>
        </p:sp>
        <p:cxnSp>
          <p:nvCxnSpPr>
            <p:cNvPr id="7" name="Straight Arrow Connector 6"/>
            <p:cNvCxnSpPr/>
            <p:nvPr/>
          </p:nvCxnSpPr>
          <p:spPr>
            <a:xfrm>
              <a:off x="1846321" y="1951405"/>
              <a:ext cx="896966" cy="140147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10248" y="1489537"/>
              <a:ext cx="2743290" cy="307912"/>
            </a:xfrm>
            <a:prstGeom prst="rect">
              <a:avLst/>
            </a:prstGeom>
            <a:solidFill>
              <a:srgbClr val="FF0000"/>
            </a:solidFill>
          </p:spPr>
          <p:txBody>
            <a:bodyPr wrap="none">
              <a:spAutoFit/>
            </a:bodyPr>
            <a:lstStyle/>
            <a:p>
              <a:pPr>
                <a:defRPr/>
              </a:pPr>
              <a:r>
                <a:rPr lang="en-US" sz="1400" b="1" dirty="0" err="1">
                  <a:latin typeface="+mn-lt"/>
                </a:rPr>
                <a:t>Frameshift</a:t>
              </a:r>
              <a:r>
                <a:rPr lang="en-US" sz="1400" b="1" dirty="0">
                  <a:latin typeface="+mn-lt"/>
                </a:rPr>
                <a:t> Structural Variants</a:t>
              </a:r>
            </a:p>
          </p:txBody>
        </p:sp>
        <p:cxnSp>
          <p:nvCxnSpPr>
            <p:cNvPr id="12" name="Straight Arrow Connector 11"/>
            <p:cNvCxnSpPr/>
            <p:nvPr/>
          </p:nvCxnSpPr>
          <p:spPr>
            <a:xfrm flipH="1">
              <a:off x="5105564" y="1797449"/>
              <a:ext cx="876329" cy="1631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43287" y="1257810"/>
              <a:ext cx="1417684" cy="307912"/>
            </a:xfrm>
            <a:prstGeom prst="rect">
              <a:avLst/>
            </a:prstGeom>
            <a:solidFill>
              <a:srgbClr val="FF0000"/>
            </a:solidFill>
          </p:spPr>
          <p:txBody>
            <a:bodyPr wrap="none">
              <a:spAutoFit/>
            </a:bodyPr>
            <a:lstStyle/>
            <a:p>
              <a:pPr>
                <a:defRPr/>
              </a:pPr>
              <a:r>
                <a:rPr lang="en-US" sz="1400" b="1" dirty="0">
                  <a:latin typeface="+mn-lt"/>
                </a:rPr>
                <a:t>Splice Change</a:t>
              </a:r>
            </a:p>
          </p:txBody>
        </p:sp>
        <p:cxnSp>
          <p:nvCxnSpPr>
            <p:cNvPr id="16" name="Straight Arrow Connector 15"/>
            <p:cNvCxnSpPr/>
            <p:nvPr/>
          </p:nvCxnSpPr>
          <p:spPr>
            <a:xfrm flipH="1">
              <a:off x="3425935" y="1565722"/>
              <a:ext cx="7938" cy="17871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86829" y="2459301"/>
              <a:ext cx="0" cy="9253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23186" y="2141866"/>
              <a:ext cx="1927288" cy="307912"/>
            </a:xfrm>
            <a:prstGeom prst="rect">
              <a:avLst/>
            </a:prstGeom>
            <a:solidFill>
              <a:srgbClr val="FF0000"/>
            </a:solidFill>
          </p:spPr>
          <p:txBody>
            <a:bodyPr wrap="none">
              <a:spAutoFit/>
            </a:bodyPr>
            <a:lstStyle/>
            <a:p>
              <a:pPr>
                <a:defRPr/>
              </a:pPr>
              <a:r>
                <a:rPr lang="en-US" sz="1400" b="1" dirty="0">
                  <a:latin typeface="+mn-lt"/>
                </a:rPr>
                <a:t>Damaging ns </a:t>
              </a:r>
              <a:r>
                <a:rPr lang="en-US" sz="1400" b="1" dirty="0" err="1">
                  <a:latin typeface="+mn-lt"/>
                </a:rPr>
                <a:t>cSNPs</a:t>
              </a:r>
              <a:endParaRPr lang="en-US" sz="1400" b="1" dirty="0">
                <a:latin typeface="+mn-lt"/>
              </a:endParaRPr>
            </a:p>
          </p:txBody>
        </p:sp>
        <p:sp>
          <p:nvSpPr>
            <p:cNvPr id="21" name="TextBox 20"/>
            <p:cNvSpPr txBox="1"/>
            <p:nvPr/>
          </p:nvSpPr>
          <p:spPr>
            <a:xfrm>
              <a:off x="2905217" y="5079723"/>
              <a:ext cx="2193997" cy="307912"/>
            </a:xfrm>
            <a:prstGeom prst="rect">
              <a:avLst/>
            </a:prstGeom>
            <a:solidFill>
              <a:srgbClr val="FF0000"/>
            </a:solidFill>
          </p:spPr>
          <p:txBody>
            <a:bodyPr wrap="none">
              <a:spAutoFit/>
            </a:bodyPr>
            <a:lstStyle/>
            <a:p>
              <a:pPr>
                <a:defRPr/>
              </a:pPr>
              <a:r>
                <a:rPr lang="en-US" sz="1400" b="1" dirty="0">
                  <a:latin typeface="+mn-lt"/>
                </a:rPr>
                <a:t>Protein Motif Damaging</a:t>
              </a:r>
            </a:p>
          </p:txBody>
        </p:sp>
        <p:cxnSp>
          <p:nvCxnSpPr>
            <p:cNvPr id="22" name="Straight Arrow Connector 21"/>
            <p:cNvCxnSpPr/>
            <p:nvPr/>
          </p:nvCxnSpPr>
          <p:spPr>
            <a:xfrm>
              <a:off x="3352907" y="3613175"/>
              <a:ext cx="0"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6200" y="3976638"/>
              <a:ext cx="1446260" cy="739623"/>
            </a:xfrm>
            <a:prstGeom prst="rect">
              <a:avLst/>
            </a:prstGeom>
            <a:solidFill>
              <a:srgbClr val="FF0000"/>
            </a:solidFill>
          </p:spPr>
          <p:txBody>
            <a:bodyPr wrap="none">
              <a:spAutoFit/>
            </a:bodyPr>
            <a:lstStyle/>
            <a:p>
              <a:pPr algn="ctr">
                <a:defRPr/>
              </a:pPr>
              <a:r>
                <a:rPr lang="en-US" sz="1400" b="1" dirty="0">
                  <a:latin typeface="+mn-lt"/>
                </a:rPr>
                <a:t>Transcription</a:t>
              </a:r>
            </a:p>
            <a:p>
              <a:pPr algn="ctr">
                <a:defRPr/>
              </a:pPr>
              <a:r>
                <a:rPr lang="en-US" sz="1400" b="1" dirty="0">
                  <a:latin typeface="+mn-lt"/>
                </a:rPr>
                <a:t>Factor Binding</a:t>
              </a:r>
            </a:p>
            <a:p>
              <a:pPr algn="ctr">
                <a:defRPr/>
              </a:pPr>
              <a:r>
                <a:rPr lang="en-US" sz="1400" b="1" dirty="0">
                  <a:latin typeface="+mn-lt"/>
                </a:rPr>
                <a:t>Disrupting</a:t>
              </a:r>
            </a:p>
          </p:txBody>
        </p:sp>
        <p:cxnSp>
          <p:nvCxnSpPr>
            <p:cNvPr id="25" name="Straight Arrow Connector 24"/>
            <p:cNvCxnSpPr/>
            <p:nvPr/>
          </p:nvCxnSpPr>
          <p:spPr>
            <a:xfrm flipH="1">
              <a:off x="1371642" y="3505247"/>
              <a:ext cx="533417" cy="471391"/>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81893" y="5079723"/>
              <a:ext cx="1227178" cy="738036"/>
            </a:xfrm>
            <a:prstGeom prst="rect">
              <a:avLst/>
            </a:prstGeom>
            <a:solidFill>
              <a:srgbClr val="FF0000"/>
            </a:solidFill>
          </p:spPr>
          <p:txBody>
            <a:bodyPr wrap="none">
              <a:spAutoFit/>
            </a:bodyPr>
            <a:lstStyle/>
            <a:p>
              <a:pPr algn="ctr">
                <a:defRPr/>
              </a:pPr>
              <a:r>
                <a:rPr lang="en-US" sz="1400" b="1" dirty="0">
                  <a:latin typeface="+mn-lt"/>
                </a:rPr>
                <a:t>microRNA</a:t>
              </a:r>
            </a:p>
            <a:p>
              <a:pPr algn="ctr">
                <a:defRPr/>
              </a:pPr>
              <a:r>
                <a:rPr lang="en-US" sz="1400" b="1" dirty="0">
                  <a:latin typeface="+mn-lt"/>
                </a:rPr>
                <a:t>Binding Site</a:t>
              </a:r>
            </a:p>
            <a:p>
              <a:pPr algn="ctr">
                <a:defRPr/>
              </a:pPr>
              <a:r>
                <a:rPr lang="en-US" sz="1400" b="1" dirty="0">
                  <a:latin typeface="+mn-lt"/>
                </a:rPr>
                <a:t>Disrupting</a:t>
              </a:r>
            </a:p>
          </p:txBody>
        </p:sp>
        <p:cxnSp>
          <p:nvCxnSpPr>
            <p:cNvPr id="28" name="Straight Arrow Connector 27"/>
            <p:cNvCxnSpPr/>
            <p:nvPr/>
          </p:nvCxnSpPr>
          <p:spPr>
            <a:xfrm flipH="1">
              <a:off x="6782019" y="3613175"/>
              <a:ext cx="0"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1463720" y="3613175"/>
              <a:ext cx="1441497"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461491" y="5186064"/>
              <a:ext cx="1516113" cy="523767"/>
            </a:xfrm>
            <a:prstGeom prst="rect">
              <a:avLst/>
            </a:prstGeom>
            <a:solidFill>
              <a:srgbClr val="FF0000"/>
            </a:solidFill>
          </p:spPr>
          <p:txBody>
            <a:bodyPr wrap="none">
              <a:spAutoFit/>
            </a:bodyPr>
            <a:lstStyle/>
            <a:p>
              <a:pPr algn="ctr">
                <a:defRPr/>
              </a:pPr>
              <a:r>
                <a:rPr lang="en-US" sz="1400" b="1" dirty="0" err="1">
                  <a:latin typeface="+mn-lt"/>
                </a:rPr>
                <a:t>Exonic</a:t>
              </a:r>
              <a:r>
                <a:rPr lang="en-US" sz="1400" b="1" dirty="0">
                  <a:latin typeface="+mn-lt"/>
                </a:rPr>
                <a:t> Splicing</a:t>
              </a:r>
            </a:p>
            <a:p>
              <a:pPr algn="ctr">
                <a:defRPr/>
              </a:pPr>
              <a:r>
                <a:rPr lang="en-US" sz="1400" b="1" dirty="0">
                  <a:latin typeface="+mn-lt"/>
                </a:rPr>
                <a:t>Enhancer</a:t>
              </a:r>
            </a:p>
          </p:txBody>
        </p:sp>
        <p:cxnSp>
          <p:nvCxnSpPr>
            <p:cNvPr id="33" name="Straight Arrow Connector 32"/>
            <p:cNvCxnSpPr/>
            <p:nvPr/>
          </p:nvCxnSpPr>
          <p:spPr>
            <a:xfrm>
              <a:off x="7209071" y="3613175"/>
              <a:ext cx="949356" cy="1572889"/>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12729" y="5079723"/>
              <a:ext cx="1517700" cy="522180"/>
            </a:xfrm>
            <a:prstGeom prst="rect">
              <a:avLst/>
            </a:prstGeom>
            <a:solidFill>
              <a:srgbClr val="FF0000"/>
            </a:solidFill>
          </p:spPr>
          <p:txBody>
            <a:bodyPr wrap="none">
              <a:spAutoFit/>
            </a:bodyPr>
            <a:lstStyle/>
            <a:p>
              <a:pPr algn="ctr">
                <a:defRPr/>
              </a:pPr>
              <a:r>
                <a:rPr lang="en-US" sz="1400" b="1" dirty="0" err="1">
                  <a:latin typeface="+mn-lt"/>
                </a:rPr>
                <a:t>Exonic</a:t>
              </a:r>
              <a:r>
                <a:rPr lang="en-US" sz="1400" b="1" dirty="0">
                  <a:latin typeface="+mn-lt"/>
                </a:rPr>
                <a:t> Splicing</a:t>
              </a:r>
            </a:p>
            <a:p>
              <a:pPr algn="ctr">
                <a:defRPr/>
              </a:pPr>
              <a:r>
                <a:rPr lang="en-US" sz="1400" b="1" dirty="0">
                  <a:latin typeface="+mn-lt"/>
                </a:rPr>
                <a:t>Silencer</a:t>
              </a:r>
            </a:p>
          </p:txBody>
        </p:sp>
      </p:grpSp>
      <p:sp>
        <p:nvSpPr>
          <p:cNvPr id="2" name="TextBox 1"/>
          <p:cNvSpPr txBox="1"/>
          <p:nvPr/>
        </p:nvSpPr>
        <p:spPr>
          <a:xfrm>
            <a:off x="125122" y="6175353"/>
            <a:ext cx="8972777" cy="553998"/>
          </a:xfrm>
          <a:prstGeom prst="rect">
            <a:avLst/>
          </a:prstGeom>
          <a:noFill/>
        </p:spPr>
        <p:txBody>
          <a:bodyPr wrap="none" rtlCol="0">
            <a:spAutoFit/>
          </a:bodyPr>
          <a:lstStyle/>
          <a:p>
            <a:r>
              <a:rPr lang="en-US" dirty="0" smtClean="0"/>
              <a:t>We have developed methodology and tools for comprehensive </a:t>
            </a:r>
            <a:r>
              <a:rPr lang="en-US" dirty="0" err="1" smtClean="0"/>
              <a:t>bioinformatic</a:t>
            </a:r>
            <a:r>
              <a:rPr lang="en-US" dirty="0" smtClean="0"/>
              <a:t> WGS annotation</a:t>
            </a:r>
          </a:p>
          <a:p>
            <a:pPr algn="ctr"/>
            <a:r>
              <a:rPr lang="en-US" sz="1200" dirty="0" smtClean="0"/>
              <a:t>(Schork, Torkamani and colleagues: Bioinformatics 2008, 2009; Cancer Research (2009), Nat Gen Rev (2010), Genomics (2011))</a:t>
            </a:r>
            <a:endParaRPr lang="en-US" sz="1200" dirty="0"/>
          </a:p>
        </p:txBody>
      </p:sp>
    </p:spTree>
    <p:extLst>
      <p:ext uri="{BB962C8B-B14F-4D97-AF65-F5344CB8AC3E}">
        <p14:creationId xmlns:p14="http://schemas.microsoft.com/office/powerpoint/2010/main" val="3541855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3"/>
          <p:cNvSpPr txBox="1">
            <a:spLocks noChangeArrowheads="1"/>
          </p:cNvSpPr>
          <p:nvPr/>
        </p:nvSpPr>
        <p:spPr bwMode="auto">
          <a:xfrm>
            <a:off x="0" y="304800"/>
            <a:ext cx="8991600" cy="584775"/>
          </a:xfrm>
          <a:prstGeom prst="rect">
            <a:avLst/>
          </a:prstGeom>
          <a:noFill/>
          <a:ln w="9525">
            <a:noFill/>
            <a:miter lim="800000"/>
            <a:headEnd/>
            <a:tailEnd/>
          </a:ln>
        </p:spPr>
        <p:txBody>
          <a:bodyPr wrap="square">
            <a:spAutoFit/>
          </a:bodyPr>
          <a:lstStyle/>
          <a:p>
            <a:pPr algn="ctr"/>
            <a:r>
              <a:rPr lang="en-US" sz="3200" b="1" dirty="0" smtClean="0"/>
              <a:t>Functional Annotations: The Limits of Conservation</a:t>
            </a:r>
            <a:endParaRPr lang="en-US" sz="3200" b="1" dirty="0"/>
          </a:p>
        </p:txBody>
      </p:sp>
      <p:sp>
        <p:nvSpPr>
          <p:cNvPr id="14" name="TextBox 13"/>
          <p:cNvSpPr txBox="1"/>
          <p:nvPr/>
        </p:nvSpPr>
        <p:spPr>
          <a:xfrm>
            <a:off x="374312" y="6019800"/>
            <a:ext cx="8395375" cy="646331"/>
          </a:xfrm>
          <a:prstGeom prst="rect">
            <a:avLst/>
          </a:prstGeom>
          <a:noFill/>
        </p:spPr>
        <p:txBody>
          <a:bodyPr wrap="none" rtlCol="0">
            <a:spAutoFit/>
          </a:bodyPr>
          <a:lstStyle/>
          <a:p>
            <a:pPr>
              <a:buFont typeface="Arial" pitchFamily="34" charset="0"/>
              <a:buChar char="•"/>
            </a:pPr>
            <a:r>
              <a:rPr lang="en-US" dirty="0" smtClean="0"/>
              <a:t> </a:t>
            </a:r>
            <a:r>
              <a:rPr lang="en-US" b="1" dirty="0" smtClean="0"/>
              <a:t>Review</a:t>
            </a:r>
            <a:r>
              <a:rPr lang="en-US" dirty="0" smtClean="0"/>
              <a:t>: </a:t>
            </a:r>
            <a:r>
              <a:rPr lang="en-US" dirty="0" err="1" smtClean="0"/>
              <a:t>Lahiry</a:t>
            </a:r>
            <a:r>
              <a:rPr lang="en-US" dirty="0" smtClean="0"/>
              <a:t>, Torkamani, Schork, Hegele. </a:t>
            </a:r>
            <a:r>
              <a:rPr lang="en-US" i="1" dirty="0" smtClean="0"/>
              <a:t>Nature Reviews Genetics </a:t>
            </a:r>
            <a:r>
              <a:rPr lang="en-US" dirty="0" smtClean="0"/>
              <a:t>11; 2010</a:t>
            </a:r>
          </a:p>
          <a:p>
            <a:pPr>
              <a:buFont typeface="Arial" pitchFamily="34" charset="0"/>
              <a:buChar char="•"/>
            </a:pPr>
            <a:r>
              <a:rPr lang="en-US" dirty="0" smtClean="0"/>
              <a:t> </a:t>
            </a:r>
            <a:r>
              <a:rPr lang="en-US" b="1" dirty="0" smtClean="0"/>
              <a:t>Cancer Predictions</a:t>
            </a:r>
            <a:r>
              <a:rPr lang="en-US" dirty="0" smtClean="0"/>
              <a:t>: </a:t>
            </a:r>
            <a:r>
              <a:rPr lang="en-US" dirty="0" err="1" smtClean="0"/>
              <a:t>Torkamani</a:t>
            </a:r>
            <a:r>
              <a:rPr lang="en-US" dirty="0" smtClean="0"/>
              <a:t>, </a:t>
            </a:r>
            <a:r>
              <a:rPr lang="en-US" dirty="0" err="1" smtClean="0"/>
              <a:t>Schork</a:t>
            </a:r>
            <a:r>
              <a:rPr lang="en-US" dirty="0" smtClean="0"/>
              <a:t>. </a:t>
            </a:r>
            <a:r>
              <a:rPr lang="en-US" i="1" dirty="0" smtClean="0"/>
              <a:t>Cancer Research </a:t>
            </a:r>
            <a:r>
              <a:rPr lang="en-US" dirty="0" smtClean="0"/>
              <a:t>68; 2008</a:t>
            </a:r>
            <a:endParaRPr lang="en-US" dirty="0"/>
          </a:p>
        </p:txBody>
      </p:sp>
      <p:pic>
        <p:nvPicPr>
          <p:cNvPr id="161793" name="Picture 1"/>
          <p:cNvPicPr>
            <a:picLocks noChangeAspect="1" noChangeArrowheads="1"/>
          </p:cNvPicPr>
          <p:nvPr/>
        </p:nvPicPr>
        <p:blipFill>
          <a:blip r:embed="rId3" cstate="print"/>
          <a:srcRect/>
          <a:stretch>
            <a:fillRect/>
          </a:stretch>
        </p:blipFill>
        <p:spPr bwMode="auto">
          <a:xfrm>
            <a:off x="221810" y="2514600"/>
            <a:ext cx="4787951" cy="3048000"/>
          </a:xfrm>
          <a:prstGeom prst="rect">
            <a:avLst/>
          </a:prstGeom>
          <a:noFill/>
          <a:ln w="9525">
            <a:noFill/>
            <a:miter lim="800000"/>
            <a:headEnd/>
            <a:tailEnd/>
          </a:ln>
        </p:spPr>
      </p:pic>
      <p:sp>
        <p:nvSpPr>
          <p:cNvPr id="16" name="Rectangle 15"/>
          <p:cNvSpPr/>
          <p:nvPr/>
        </p:nvSpPr>
        <p:spPr>
          <a:xfrm>
            <a:off x="152400" y="914400"/>
            <a:ext cx="8839200" cy="1200329"/>
          </a:xfrm>
          <a:prstGeom prst="rect">
            <a:avLst/>
          </a:prstGeom>
        </p:spPr>
        <p:txBody>
          <a:bodyPr wrap="square">
            <a:spAutoFit/>
          </a:bodyPr>
          <a:lstStyle/>
          <a:p>
            <a:pPr algn="ctr"/>
            <a:r>
              <a:rPr lang="en-US" dirty="0" smtClean="0"/>
              <a:t>Torkamani, </a:t>
            </a:r>
            <a:r>
              <a:rPr lang="en-US" dirty="0" err="1" smtClean="0"/>
              <a:t>Kannan</a:t>
            </a:r>
            <a:r>
              <a:rPr lang="en-US" dirty="0" smtClean="0"/>
              <a:t>, Taylor, Schork. </a:t>
            </a:r>
            <a:r>
              <a:rPr lang="en-US" i="1" dirty="0" smtClean="0"/>
              <a:t>PNAS</a:t>
            </a:r>
            <a:r>
              <a:rPr lang="en-US" dirty="0" smtClean="0"/>
              <a:t> 105:9011-9016; 2008</a:t>
            </a:r>
          </a:p>
          <a:p>
            <a:endParaRPr lang="en-US" dirty="0" smtClean="0"/>
          </a:p>
          <a:p>
            <a:pPr marL="285750" indent="-182880" algn="just">
              <a:buFont typeface="Arial" pitchFamily="34" charset="0"/>
              <a:buChar char="•"/>
            </a:pPr>
            <a:r>
              <a:rPr lang="en-US" dirty="0" smtClean="0"/>
              <a:t>Positions (residues/amino acids) of ~1000 disease causing variants in </a:t>
            </a:r>
            <a:r>
              <a:rPr lang="en-US" dirty="0" err="1" smtClean="0"/>
              <a:t>kinase</a:t>
            </a:r>
            <a:r>
              <a:rPr lang="en-US" dirty="0" smtClean="0"/>
              <a:t> proteins contrasted with the positions of ~1000 </a:t>
            </a:r>
            <a:r>
              <a:rPr lang="en-US" dirty="0" err="1" smtClean="0"/>
              <a:t>kinase</a:t>
            </a:r>
            <a:r>
              <a:rPr lang="en-US" dirty="0" smtClean="0"/>
              <a:t> variants not known to cause disease</a:t>
            </a:r>
          </a:p>
        </p:txBody>
      </p:sp>
      <p:grpSp>
        <p:nvGrpSpPr>
          <p:cNvPr id="3" name="Group 2"/>
          <p:cNvGrpSpPr/>
          <p:nvPr/>
        </p:nvGrpSpPr>
        <p:grpSpPr>
          <a:xfrm>
            <a:off x="5410200" y="2114729"/>
            <a:ext cx="3485560" cy="3752671"/>
            <a:chOff x="5410200" y="2114729"/>
            <a:chExt cx="3485560" cy="3752671"/>
          </a:xfrm>
        </p:grpSpPr>
        <p:pic>
          <p:nvPicPr>
            <p:cNvPr id="2324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5181600"/>
              <a:ext cx="348556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24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7651" y="2114729"/>
              <a:ext cx="3150658"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907539" y="2153918"/>
              <a:ext cx="1257075" cy="246221"/>
            </a:xfrm>
            <a:prstGeom prst="rect">
              <a:avLst/>
            </a:prstGeom>
            <a:noFill/>
          </p:spPr>
          <p:txBody>
            <a:bodyPr wrap="none" rtlCol="0">
              <a:spAutoFit/>
            </a:bodyPr>
            <a:lstStyle/>
            <a:p>
              <a:r>
                <a:rPr lang="en-US" sz="1000" dirty="0" err="1" smtClean="0"/>
                <a:t>Torkamani</a:t>
              </a:r>
              <a:r>
                <a:rPr lang="en-US" sz="1000" dirty="0" smtClean="0"/>
                <a:t>, </a:t>
              </a:r>
              <a:r>
                <a:rPr lang="en-US" sz="1000" dirty="0" err="1" smtClean="0"/>
                <a:t>Schork</a:t>
              </a:r>
              <a:endParaRPr lang="en-US" sz="1000" dirty="0"/>
            </a:p>
          </p:txBody>
        </p:sp>
        <p:sp>
          <p:nvSpPr>
            <p:cNvPr id="11" name="TextBox 10"/>
            <p:cNvSpPr txBox="1"/>
            <p:nvPr/>
          </p:nvSpPr>
          <p:spPr>
            <a:xfrm>
              <a:off x="6325136" y="2743199"/>
              <a:ext cx="461986" cy="246221"/>
            </a:xfrm>
            <a:prstGeom prst="rect">
              <a:avLst/>
            </a:prstGeom>
            <a:noFill/>
          </p:spPr>
          <p:txBody>
            <a:bodyPr wrap="none" rtlCol="0">
              <a:spAutoFit/>
            </a:bodyPr>
            <a:lstStyle/>
            <a:p>
              <a:r>
                <a:rPr lang="en-US" sz="1000" dirty="0" smtClean="0"/>
                <a:t>SIFT</a:t>
              </a:r>
              <a:endParaRPr lang="en-US" sz="1000" dirty="0"/>
            </a:p>
          </p:txBody>
        </p:sp>
      </p:grpSp>
    </p:spTree>
    <p:extLst>
      <p:ext uri="{BB962C8B-B14F-4D97-AF65-F5344CB8AC3E}">
        <p14:creationId xmlns:p14="http://schemas.microsoft.com/office/powerpoint/2010/main" val="363060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7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n Men Stick Figure Clip Ar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0663" y="-26050875"/>
            <a:ext cx="4762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4" descr="Man Men Stick Figure Clip Art">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0663" y="-26050875"/>
            <a:ext cx="14287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9" descr="http://0.tqn.com/d/archaeology/1/0/s/6/1/Spreading_homo_sapien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5" y="969963"/>
            <a:ext cx="86963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2"/>
          <p:cNvSpPr>
            <a:spLocks noChangeArrowheads="1"/>
          </p:cNvSpPr>
          <p:nvPr/>
        </p:nvSpPr>
        <p:spPr bwMode="auto">
          <a:xfrm>
            <a:off x="5076031" y="969963"/>
            <a:ext cx="28956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800" dirty="0">
                <a:latin typeface="Calibri" pitchFamily="34" charset="0"/>
                <a:cs typeface="Calibri" pitchFamily="34" charset="0"/>
              </a:rPr>
              <a:t>http://archaeology.about.com/od/stoneage/ss/tishkoff_2.htm</a:t>
            </a:r>
          </a:p>
        </p:txBody>
      </p:sp>
      <p:sp>
        <p:nvSpPr>
          <p:cNvPr id="9222" name="Text Box 2"/>
          <p:cNvSpPr txBox="1">
            <a:spLocks noChangeArrowheads="1"/>
          </p:cNvSpPr>
          <p:nvPr/>
        </p:nvSpPr>
        <p:spPr bwMode="auto">
          <a:xfrm>
            <a:off x="152400" y="304800"/>
            <a:ext cx="8848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algn="ctr" eaLnBrk="1" hangingPunct="1"/>
            <a:r>
              <a:rPr lang="en-US" sz="2400" b="1" dirty="0" smtClean="0">
                <a:latin typeface="Arial" pitchFamily="34" charset="0"/>
              </a:rPr>
              <a:t>Available </a:t>
            </a:r>
            <a:r>
              <a:rPr lang="en-US" sz="2400" b="1" dirty="0">
                <a:latin typeface="Arial" pitchFamily="34" charset="0"/>
              </a:rPr>
              <a:t>Whole </a:t>
            </a:r>
            <a:r>
              <a:rPr lang="en-US" sz="2400" b="1" dirty="0" smtClean="0">
                <a:latin typeface="Arial" pitchFamily="34" charset="0"/>
              </a:rPr>
              <a:t>Genome Sequences for Diversity Studies</a:t>
            </a:r>
            <a:endParaRPr lang="en-US" sz="2400" b="1" dirty="0">
              <a:latin typeface="Arial" pitchFamily="34" charset="0"/>
            </a:endParaRPr>
          </a:p>
        </p:txBody>
      </p:sp>
      <p:sp>
        <p:nvSpPr>
          <p:cNvPr id="4" name="TextBox 3"/>
          <p:cNvSpPr txBox="1">
            <a:spLocks noChangeArrowheads="1"/>
          </p:cNvSpPr>
          <p:nvPr/>
        </p:nvSpPr>
        <p:spPr bwMode="auto">
          <a:xfrm>
            <a:off x="6029325" y="2819400"/>
            <a:ext cx="735013"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MX=5</a:t>
            </a:r>
          </a:p>
        </p:txBody>
      </p:sp>
      <p:sp>
        <p:nvSpPr>
          <p:cNvPr id="12" name="TextBox 11"/>
          <p:cNvSpPr txBox="1">
            <a:spLocks noChangeArrowheads="1"/>
          </p:cNvSpPr>
          <p:nvPr/>
        </p:nvSpPr>
        <p:spPr bwMode="auto">
          <a:xfrm>
            <a:off x="457200" y="3549650"/>
            <a:ext cx="736600"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YR=9</a:t>
            </a:r>
          </a:p>
        </p:txBody>
      </p:sp>
      <p:sp>
        <p:nvSpPr>
          <p:cNvPr id="13" name="TextBox 12"/>
          <p:cNvSpPr txBox="1">
            <a:spLocks noChangeArrowheads="1"/>
          </p:cNvSpPr>
          <p:nvPr/>
        </p:nvSpPr>
        <p:spPr bwMode="auto">
          <a:xfrm>
            <a:off x="635000" y="1898650"/>
            <a:ext cx="736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CE=9</a:t>
            </a:r>
          </a:p>
        </p:txBody>
      </p:sp>
      <p:sp>
        <p:nvSpPr>
          <p:cNvPr id="14" name="TextBox 13"/>
          <p:cNvSpPr txBox="1">
            <a:spLocks noChangeArrowheads="1"/>
          </p:cNvSpPr>
          <p:nvPr/>
        </p:nvSpPr>
        <p:spPr bwMode="auto">
          <a:xfrm>
            <a:off x="3581400" y="2786063"/>
            <a:ext cx="73660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CH=4</a:t>
            </a:r>
          </a:p>
        </p:txBody>
      </p:sp>
      <p:sp>
        <p:nvSpPr>
          <p:cNvPr id="15" name="TextBox 14"/>
          <p:cNvSpPr txBox="1">
            <a:spLocks noChangeArrowheads="1"/>
          </p:cNvSpPr>
          <p:nvPr/>
        </p:nvSpPr>
        <p:spPr bwMode="auto">
          <a:xfrm>
            <a:off x="4318000" y="2332038"/>
            <a:ext cx="735013"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JP=4</a:t>
            </a:r>
          </a:p>
        </p:txBody>
      </p:sp>
      <p:sp>
        <p:nvSpPr>
          <p:cNvPr id="16" name="TextBox 15"/>
          <p:cNvSpPr txBox="1">
            <a:spLocks noChangeArrowheads="1"/>
          </p:cNvSpPr>
          <p:nvPr/>
        </p:nvSpPr>
        <p:spPr bwMode="auto">
          <a:xfrm>
            <a:off x="1003300" y="2347913"/>
            <a:ext cx="73660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TS=4</a:t>
            </a:r>
          </a:p>
        </p:txBody>
      </p:sp>
      <p:sp>
        <p:nvSpPr>
          <p:cNvPr id="17" name="TextBox 16"/>
          <p:cNvSpPr txBox="1">
            <a:spLocks noChangeArrowheads="1"/>
          </p:cNvSpPr>
          <p:nvPr/>
        </p:nvSpPr>
        <p:spPr bwMode="auto">
          <a:xfrm>
            <a:off x="2844800" y="3155950"/>
            <a:ext cx="736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GI=4</a:t>
            </a:r>
          </a:p>
        </p:txBody>
      </p:sp>
      <p:sp>
        <p:nvSpPr>
          <p:cNvPr id="18" name="TextBox 17"/>
          <p:cNvSpPr txBox="1">
            <a:spLocks noChangeArrowheads="1"/>
          </p:cNvSpPr>
          <p:nvPr/>
        </p:nvSpPr>
        <p:spPr bwMode="auto">
          <a:xfrm>
            <a:off x="1905000" y="3671888"/>
            <a:ext cx="736600"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MK=4</a:t>
            </a:r>
          </a:p>
        </p:txBody>
      </p:sp>
      <p:sp>
        <p:nvSpPr>
          <p:cNvPr id="19" name="TextBox 18"/>
          <p:cNvSpPr txBox="1">
            <a:spLocks noChangeArrowheads="1"/>
          </p:cNvSpPr>
          <p:nvPr/>
        </p:nvSpPr>
        <p:spPr bwMode="auto">
          <a:xfrm>
            <a:off x="1520825" y="3359150"/>
            <a:ext cx="736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LW=4</a:t>
            </a:r>
          </a:p>
        </p:txBody>
      </p:sp>
      <p:sp>
        <p:nvSpPr>
          <p:cNvPr id="20" name="TextBox 19"/>
          <p:cNvSpPr txBox="1">
            <a:spLocks noChangeArrowheads="1"/>
          </p:cNvSpPr>
          <p:nvPr/>
        </p:nvSpPr>
        <p:spPr bwMode="auto">
          <a:xfrm>
            <a:off x="609600" y="2971800"/>
            <a:ext cx="736600"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AS=5</a:t>
            </a:r>
          </a:p>
        </p:txBody>
      </p:sp>
      <p:pic>
        <p:nvPicPr>
          <p:cNvPr id="122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075" y="5337346"/>
            <a:ext cx="4657725" cy="139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00601" y="5337346"/>
            <a:ext cx="4200524" cy="1451679"/>
          </a:xfrm>
          <a:prstGeom prst="rect">
            <a:avLst/>
          </a:prstGeom>
          <a:solidFill>
            <a:schemeClr val="bg1"/>
          </a:solidFill>
        </p:spPr>
        <p:txBody>
          <a:bodyPr wrap="square" rtlCol="0">
            <a:spAutoFit/>
          </a:bodyPr>
          <a:lstStyle/>
          <a:p>
            <a:pPr marL="285750" indent="-285750">
              <a:buFont typeface="Arial" pitchFamily="34" charset="0"/>
              <a:buChar char="•"/>
            </a:pPr>
            <a:r>
              <a:rPr lang="en-US" sz="1600" dirty="0" smtClean="0"/>
              <a:t>We compared the number of type of DNA sequence variants between individuals from different ethnic groups</a:t>
            </a:r>
          </a:p>
          <a:p>
            <a:pPr>
              <a:lnSpc>
                <a:spcPts val="1000"/>
              </a:lnSpc>
            </a:pPr>
            <a:endParaRPr lang="en-US" sz="1600" dirty="0"/>
          </a:p>
          <a:p>
            <a:pPr marL="285750" indent="-285750">
              <a:buFont typeface="Arial" pitchFamily="34" charset="0"/>
              <a:buChar char="•"/>
            </a:pPr>
            <a:r>
              <a:rPr lang="en-US" sz="1600" dirty="0" smtClean="0"/>
              <a:t>Implications for comparing and contrasting individual genomes</a:t>
            </a:r>
            <a:endParaRPr lang="en-US" sz="1600" dirty="0"/>
          </a:p>
        </p:txBody>
      </p:sp>
    </p:spTree>
    <p:extLst>
      <p:ext uri="{BB962C8B-B14F-4D97-AF65-F5344CB8AC3E}">
        <p14:creationId xmlns:p14="http://schemas.microsoft.com/office/powerpoint/2010/main" val="5924942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130534" y="152400"/>
            <a:ext cx="8686800" cy="523220"/>
          </a:xfrm>
          <a:prstGeom prst="rect">
            <a:avLst/>
          </a:prstGeom>
          <a:noFill/>
          <a:ln w="9525">
            <a:noFill/>
            <a:miter lim="800000"/>
            <a:headEnd/>
            <a:tailEnd/>
          </a:ln>
        </p:spPr>
        <p:txBody>
          <a:bodyPr wrap="square">
            <a:spAutoFit/>
          </a:bodyPr>
          <a:lstStyle/>
          <a:p>
            <a:pPr algn="ctr">
              <a:defRPr/>
            </a:pPr>
            <a:r>
              <a:rPr lang="en-US" sz="2800" b="1" dirty="0" smtClean="0">
                <a:latin typeface="+mj-lt"/>
                <a:cs typeface="Arial" pitchFamily="34" charset="0"/>
              </a:rPr>
              <a:t>Population Differences in Variant Frequency and Type</a:t>
            </a:r>
            <a:endParaRPr lang="en-US" sz="2800" b="1" dirty="0">
              <a:latin typeface="+mj-lt"/>
              <a:cs typeface="Arial" pitchFamily="34" charset="0"/>
            </a:endParaRPr>
          </a:p>
        </p:txBody>
      </p:sp>
      <p:grpSp>
        <p:nvGrpSpPr>
          <p:cNvPr id="2" name="Group 1"/>
          <p:cNvGrpSpPr/>
          <p:nvPr/>
        </p:nvGrpSpPr>
        <p:grpSpPr>
          <a:xfrm>
            <a:off x="1090670" y="462222"/>
            <a:ext cx="6744354" cy="2945747"/>
            <a:chOff x="459746" y="751820"/>
            <a:chExt cx="8023225" cy="3799796"/>
          </a:xfrm>
        </p:grpSpPr>
        <p:pic>
          <p:nvPicPr>
            <p:cNvPr id="1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4084" y="751820"/>
              <a:ext cx="3798887" cy="379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746" y="751820"/>
              <a:ext cx="3800475" cy="379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69346" y="4214158"/>
              <a:ext cx="2933296" cy="337458"/>
            </a:xfrm>
            <a:prstGeom prst="rect">
              <a:avLst/>
            </a:prstGeom>
            <a:noFill/>
          </p:spPr>
          <p:txBody>
            <a:bodyPr wrap="none">
              <a:spAutoFit/>
            </a:bodyPr>
            <a:lstStyle/>
            <a:p>
              <a:pPr>
                <a:defRPr/>
              </a:pPr>
              <a:r>
                <a:rPr lang="en-US" sz="1100" dirty="0">
                  <a:latin typeface="+mn-lt"/>
                </a:rPr>
                <a:t> </a:t>
              </a:r>
              <a:r>
                <a:rPr lang="en-US" sz="900" dirty="0">
                  <a:latin typeface="+mn-lt"/>
                </a:rPr>
                <a:t>----- Africa -----     </a:t>
              </a:r>
              <a:r>
                <a:rPr lang="en-US" sz="900" dirty="0" smtClean="0">
                  <a:latin typeface="+mn-lt"/>
                </a:rPr>
                <a:t>    Europe      Asian      Admixed</a:t>
              </a:r>
              <a:endParaRPr lang="en-US" sz="900" dirty="0">
                <a:latin typeface="+mn-lt"/>
              </a:endParaRPr>
            </a:p>
          </p:txBody>
        </p:sp>
        <p:sp>
          <p:nvSpPr>
            <p:cNvPr id="8" name="TextBox 7"/>
            <p:cNvSpPr txBox="1"/>
            <p:nvPr/>
          </p:nvSpPr>
          <p:spPr>
            <a:xfrm>
              <a:off x="5255585" y="4214158"/>
              <a:ext cx="2963807" cy="337458"/>
            </a:xfrm>
            <a:prstGeom prst="rect">
              <a:avLst/>
            </a:prstGeom>
            <a:noFill/>
          </p:spPr>
          <p:txBody>
            <a:bodyPr wrap="none">
              <a:spAutoFit/>
            </a:bodyPr>
            <a:lstStyle/>
            <a:p>
              <a:pPr>
                <a:defRPr/>
              </a:pPr>
              <a:r>
                <a:rPr lang="en-US" sz="1100" dirty="0">
                  <a:latin typeface="+mn-lt"/>
                </a:rPr>
                <a:t> </a:t>
              </a:r>
              <a:r>
                <a:rPr lang="en-US" sz="900" dirty="0">
                  <a:latin typeface="+mn-lt"/>
                </a:rPr>
                <a:t>----- Africa -----      </a:t>
              </a:r>
              <a:r>
                <a:rPr lang="en-US" sz="900" dirty="0" smtClean="0">
                  <a:latin typeface="+mn-lt"/>
                </a:rPr>
                <a:t>    Europe       Asian      Admixed</a:t>
              </a:r>
              <a:endParaRPr lang="en-US" sz="900" dirty="0">
                <a:latin typeface="+mn-lt"/>
              </a:endParaRPr>
            </a:p>
          </p:txBody>
        </p:sp>
      </p:grpSp>
      <p:grpSp>
        <p:nvGrpSpPr>
          <p:cNvPr id="4" name="Group 3"/>
          <p:cNvGrpSpPr/>
          <p:nvPr/>
        </p:nvGrpSpPr>
        <p:grpSpPr>
          <a:xfrm>
            <a:off x="1090671" y="3199549"/>
            <a:ext cx="6737565" cy="2780716"/>
            <a:chOff x="1104247" y="3762601"/>
            <a:chExt cx="6737565" cy="2780716"/>
          </a:xfrm>
        </p:grpSpPr>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247" y="3762601"/>
              <a:ext cx="3189240" cy="274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5241" y="3774104"/>
              <a:ext cx="3186571" cy="274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607530" y="6281707"/>
              <a:ext cx="2440092" cy="261610"/>
            </a:xfrm>
            <a:prstGeom prst="rect">
              <a:avLst/>
            </a:prstGeom>
            <a:noFill/>
          </p:spPr>
          <p:txBody>
            <a:bodyPr wrap="none">
              <a:spAutoFit/>
            </a:bodyPr>
            <a:lstStyle/>
            <a:p>
              <a:pPr>
                <a:defRPr/>
              </a:pPr>
              <a:r>
                <a:rPr lang="en-US" sz="1100" dirty="0">
                  <a:latin typeface="+mn-lt"/>
                </a:rPr>
                <a:t> </a:t>
              </a:r>
              <a:r>
                <a:rPr lang="en-US" sz="900" dirty="0">
                  <a:latin typeface="+mn-lt"/>
                </a:rPr>
                <a:t>----- Africa -----     </a:t>
              </a:r>
              <a:r>
                <a:rPr lang="en-US" sz="900" dirty="0" smtClean="0">
                  <a:latin typeface="+mn-lt"/>
                </a:rPr>
                <a:t>    Europe      </a:t>
              </a:r>
              <a:r>
                <a:rPr lang="en-US" sz="900" dirty="0">
                  <a:latin typeface="+mn-lt"/>
                </a:rPr>
                <a:t>Asian  </a:t>
              </a:r>
              <a:r>
                <a:rPr lang="en-US" sz="900" dirty="0" smtClean="0">
                  <a:latin typeface="+mn-lt"/>
                </a:rPr>
                <a:t>    Admixed</a:t>
              </a:r>
              <a:endParaRPr lang="en-US" sz="900" dirty="0">
                <a:latin typeface="+mn-lt"/>
              </a:endParaRPr>
            </a:p>
          </p:txBody>
        </p:sp>
        <p:sp>
          <p:nvSpPr>
            <p:cNvPr id="16" name="TextBox 15"/>
            <p:cNvSpPr txBox="1"/>
            <p:nvPr/>
          </p:nvSpPr>
          <p:spPr>
            <a:xfrm>
              <a:off x="5183912" y="6281707"/>
              <a:ext cx="2465740" cy="261610"/>
            </a:xfrm>
            <a:prstGeom prst="rect">
              <a:avLst/>
            </a:prstGeom>
            <a:noFill/>
          </p:spPr>
          <p:txBody>
            <a:bodyPr wrap="none">
              <a:spAutoFit/>
            </a:bodyPr>
            <a:lstStyle/>
            <a:p>
              <a:pPr>
                <a:defRPr/>
              </a:pPr>
              <a:r>
                <a:rPr lang="en-US" sz="1100" dirty="0">
                  <a:latin typeface="+mn-lt"/>
                </a:rPr>
                <a:t> </a:t>
              </a:r>
              <a:r>
                <a:rPr lang="en-US" sz="900" dirty="0">
                  <a:latin typeface="+mn-lt"/>
                </a:rPr>
                <a:t>----- Africa -----      </a:t>
              </a:r>
              <a:r>
                <a:rPr lang="en-US" sz="900" dirty="0" smtClean="0">
                  <a:latin typeface="+mn-lt"/>
                </a:rPr>
                <a:t>  Europe      Asian       Admixed</a:t>
              </a:r>
              <a:endParaRPr lang="en-US" sz="900" dirty="0">
                <a:latin typeface="+mn-lt"/>
              </a:endParaRPr>
            </a:p>
          </p:txBody>
        </p:sp>
      </p:grpSp>
      <p:sp>
        <p:nvSpPr>
          <p:cNvPr id="6" name="Rectangle 5"/>
          <p:cNvSpPr/>
          <p:nvPr/>
        </p:nvSpPr>
        <p:spPr>
          <a:xfrm>
            <a:off x="381000" y="5999829"/>
            <a:ext cx="8458200" cy="738664"/>
          </a:xfrm>
          <a:prstGeom prst="rect">
            <a:avLst/>
          </a:prstGeom>
        </p:spPr>
        <p:txBody>
          <a:bodyPr wrap="square">
            <a:spAutoFit/>
          </a:bodyPr>
          <a:lstStyle/>
          <a:p>
            <a:pPr algn="just">
              <a:defRPr/>
            </a:pPr>
            <a:r>
              <a:rPr lang="en-US" sz="1400" dirty="0"/>
              <a:t>Historical bottlenecks, migrations, founder effects, random inbreeding, lack of time for selective </a:t>
            </a:r>
            <a:r>
              <a:rPr lang="en-US" sz="1400" dirty="0" smtClean="0"/>
              <a:t>pressure to operate, etc. have left an imprint on contemporary global standing variation and </a:t>
            </a:r>
            <a:r>
              <a:rPr lang="en-US" sz="1400" dirty="0" err="1" smtClean="0"/>
              <a:t>homozygosity</a:t>
            </a:r>
            <a:r>
              <a:rPr lang="en-US" sz="1400" dirty="0" smtClean="0"/>
              <a:t> </a:t>
            </a:r>
            <a:r>
              <a:rPr lang="en-US" sz="1400" dirty="0"/>
              <a:t>in non-African populations </a:t>
            </a:r>
            <a:r>
              <a:rPr lang="en-US" sz="1400" dirty="0" smtClean="0"/>
              <a:t>on a WGS functional variant basis (extends the work of Bustamante </a:t>
            </a:r>
            <a:r>
              <a:rPr lang="en-US" sz="1400" dirty="0"/>
              <a:t>et al.)</a:t>
            </a:r>
          </a:p>
        </p:txBody>
      </p:sp>
    </p:spTree>
    <p:extLst>
      <p:ext uri="{BB962C8B-B14F-4D97-AF65-F5344CB8AC3E}">
        <p14:creationId xmlns:p14="http://schemas.microsoft.com/office/powerpoint/2010/main" val="132713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7" name="Picture 3"/>
          <p:cNvPicPr>
            <a:picLocks noGrp="1" noChangeAspect="1" noChangeArrowheads="1"/>
          </p:cNvPicPr>
          <p:nvPr>
            <p:ph sz="half" idx="1"/>
          </p:nvPr>
        </p:nvPicPr>
        <p:blipFill>
          <a:blip r:embed="rId2"/>
          <a:srcRect/>
          <a:stretch>
            <a:fillRect/>
          </a:stretch>
        </p:blipFill>
        <p:spPr>
          <a:xfrm rot="60000">
            <a:off x="4312596" y="1562381"/>
            <a:ext cx="4712341" cy="4006738"/>
          </a:xfrm>
          <a:solidFill>
            <a:schemeClr val="bg1"/>
          </a:solidFill>
        </p:spPr>
      </p:pic>
      <p:sp>
        <p:nvSpPr>
          <p:cNvPr id="179267" name="Text Box 7"/>
          <p:cNvSpPr txBox="1">
            <a:spLocks noChangeArrowheads="1"/>
          </p:cNvSpPr>
          <p:nvPr/>
        </p:nvSpPr>
        <p:spPr bwMode="auto">
          <a:xfrm>
            <a:off x="1134070" y="228599"/>
            <a:ext cx="7010400" cy="523875"/>
          </a:xfrm>
          <a:prstGeom prst="rect">
            <a:avLst/>
          </a:prstGeom>
          <a:noFill/>
          <a:ln w="9525">
            <a:noFill/>
            <a:miter lim="800000"/>
            <a:headEnd/>
            <a:tailEnd/>
          </a:ln>
        </p:spPr>
        <p:txBody>
          <a:bodyPr wrap="square">
            <a:prstTxWarp prst="textNoShape">
              <a:avLst/>
            </a:prstTxWarp>
            <a:spAutoFit/>
          </a:bodyPr>
          <a:lstStyle/>
          <a:p>
            <a:r>
              <a:rPr lang="en-US" sz="2800" b="1" dirty="0" err="1"/>
              <a:t>Lewontin’s</a:t>
            </a:r>
            <a:r>
              <a:rPr lang="en-US" sz="2800" b="1" dirty="0"/>
              <a:t> Study and Global Genetic Variation</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0000">
            <a:off x="228600" y="2016228"/>
            <a:ext cx="4032250" cy="208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4302228"/>
            <a:ext cx="1747838" cy="746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976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76200" y="310836"/>
            <a:ext cx="8982786" cy="523220"/>
          </a:xfrm>
          <a:prstGeom prst="rect">
            <a:avLst/>
          </a:prstGeom>
          <a:noFill/>
          <a:ln w="9525">
            <a:noFill/>
            <a:miter lim="800000"/>
            <a:headEnd/>
            <a:tailEnd/>
          </a:ln>
        </p:spPr>
        <p:txBody>
          <a:bodyPr wrap="square">
            <a:spAutoFit/>
          </a:bodyPr>
          <a:lstStyle/>
          <a:p>
            <a:pPr algn="ctr"/>
            <a:r>
              <a:rPr lang="en-US" sz="2800" b="1" dirty="0" smtClean="0">
                <a:latin typeface="+mj-lt"/>
                <a:cs typeface="Arial" pitchFamily="34" charset="0"/>
              </a:rPr>
              <a:t>Regression Analyses: All Functional Variant Types</a:t>
            </a:r>
            <a:endParaRPr lang="en-US" sz="2800" b="1" dirty="0">
              <a:latin typeface="+mj-lt"/>
              <a:cs typeface="Arial" pitchFamily="34" charset="0"/>
            </a:endParaRPr>
          </a:p>
        </p:txBody>
      </p:sp>
      <p:sp>
        <p:nvSpPr>
          <p:cNvPr id="17" name="Rectangle 16"/>
          <p:cNvSpPr/>
          <p:nvPr/>
        </p:nvSpPr>
        <p:spPr>
          <a:xfrm>
            <a:off x="906538" y="5598060"/>
            <a:ext cx="7330924" cy="1015663"/>
          </a:xfrm>
          <a:prstGeom prst="rect">
            <a:avLst/>
          </a:prstGeom>
        </p:spPr>
        <p:txBody>
          <a:bodyPr wrap="square">
            <a:spAutoFit/>
          </a:bodyPr>
          <a:lstStyle/>
          <a:p>
            <a:pPr marL="285750" indent="-285750" algn="just">
              <a:buFont typeface="Arial" pitchFamily="34" charset="0"/>
              <a:buChar char="•"/>
            </a:pPr>
            <a:r>
              <a:rPr lang="en-US" sz="2000" dirty="0" smtClean="0"/>
              <a:t>More variation in all functional elements in African genomes</a:t>
            </a:r>
          </a:p>
          <a:p>
            <a:pPr marL="285750" indent="-285750" algn="just">
              <a:buFont typeface="Arial" pitchFamily="34" charset="0"/>
              <a:buChar char="•"/>
            </a:pPr>
            <a:endParaRPr lang="en-US" sz="2000" dirty="0" smtClean="0"/>
          </a:p>
          <a:p>
            <a:pPr marL="285750" indent="-285750" algn="just">
              <a:buFont typeface="Arial" pitchFamily="34" charset="0"/>
              <a:buChar char="•"/>
            </a:pPr>
            <a:r>
              <a:rPr lang="en-US" sz="2000" dirty="0" smtClean="0"/>
              <a:t>More homozygous functional variation in non-African genomes</a:t>
            </a:r>
          </a:p>
        </p:txBody>
      </p:sp>
      <p:graphicFrame>
        <p:nvGraphicFramePr>
          <p:cNvPr id="2" name="Object 1"/>
          <p:cNvGraphicFramePr>
            <a:graphicFrameLocks noChangeAspect="1"/>
          </p:cNvGraphicFramePr>
          <p:nvPr>
            <p:extLst>
              <p:ext uri="{D42A27DB-BD31-4B8C-83A1-F6EECF244321}">
                <p14:modId xmlns:p14="http://schemas.microsoft.com/office/powerpoint/2010/main" val="3918811377"/>
              </p:ext>
            </p:extLst>
          </p:nvPr>
        </p:nvGraphicFramePr>
        <p:xfrm>
          <a:off x="46393" y="1412896"/>
          <a:ext cx="9042400" cy="3322638"/>
        </p:xfrm>
        <a:graphic>
          <a:graphicData uri="http://schemas.openxmlformats.org/presentationml/2006/ole">
            <mc:AlternateContent xmlns:mc="http://schemas.openxmlformats.org/markup-compatibility/2006">
              <mc:Choice xmlns:v="urn:schemas-microsoft-com:vml" Requires="v">
                <p:oleObj spid="_x0000_s20531" name="Worksheet" r:id="rId4" imgW="10576461" imgH="4030992" progId="Excel.Sheet.12">
                  <p:embed/>
                </p:oleObj>
              </mc:Choice>
              <mc:Fallback>
                <p:oleObj name="Worksheet" r:id="rId4" imgW="10576461" imgH="4030992" progId="Excel.Shee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93" y="1412896"/>
                        <a:ext cx="9042400" cy="332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4"/>
          <p:cNvGrpSpPr/>
          <p:nvPr/>
        </p:nvGrpSpPr>
        <p:grpSpPr>
          <a:xfrm>
            <a:off x="4416199" y="1403866"/>
            <a:ext cx="4572000" cy="3995552"/>
            <a:chOff x="4419600" y="1752600"/>
            <a:chExt cx="4572000" cy="3757922"/>
          </a:xfrm>
        </p:grpSpPr>
        <p:sp>
          <p:nvSpPr>
            <p:cNvPr id="3" name="Rectangle 2"/>
            <p:cNvSpPr/>
            <p:nvPr/>
          </p:nvSpPr>
          <p:spPr>
            <a:xfrm>
              <a:off x="4724400" y="1752600"/>
              <a:ext cx="38862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419600" y="4987302"/>
              <a:ext cx="4572000" cy="523220"/>
            </a:xfrm>
            <a:prstGeom prst="rect">
              <a:avLst/>
            </a:prstGeom>
            <a:noFill/>
          </p:spPr>
          <p:txBody>
            <a:bodyPr wrap="square" rtlCol="0">
              <a:spAutoFit/>
            </a:bodyPr>
            <a:lstStyle/>
            <a:p>
              <a:pPr algn="ctr"/>
              <a:r>
                <a:rPr lang="en-US" sz="1400" dirty="0" smtClean="0">
                  <a:solidFill>
                    <a:srgbClr val="FF0000"/>
                  </a:solidFill>
                </a:rPr>
                <a:t>Non-Africans differ from Africans in variant frequencies across virtually ALL functional variant categories </a:t>
              </a:r>
              <a:endParaRPr lang="en-US" sz="1400" dirty="0">
                <a:solidFill>
                  <a:srgbClr val="FF0000"/>
                </a:solidFill>
              </a:endParaRPr>
            </a:p>
          </p:txBody>
        </p:sp>
      </p:grpSp>
      <p:sp>
        <p:nvSpPr>
          <p:cNvPr id="6" name="TextBox 5"/>
          <p:cNvSpPr txBox="1"/>
          <p:nvPr/>
        </p:nvSpPr>
        <p:spPr>
          <a:xfrm>
            <a:off x="199955" y="1034534"/>
            <a:ext cx="8735276" cy="369332"/>
          </a:xfrm>
          <a:prstGeom prst="rect">
            <a:avLst/>
          </a:prstGeom>
          <a:noFill/>
        </p:spPr>
        <p:txBody>
          <a:bodyPr wrap="none" rtlCol="0">
            <a:spAutoFit/>
          </a:bodyPr>
          <a:lstStyle/>
          <a:p>
            <a:r>
              <a:rPr lang="en-US" dirty="0" smtClean="0"/>
              <a:t>Rate of Variant Type Per Genome: Negative Coefficient = Lower Rate; Positive = Higher Rate</a:t>
            </a:r>
            <a:endParaRPr lang="en-US" dirty="0"/>
          </a:p>
        </p:txBody>
      </p:sp>
      <p:sp>
        <p:nvSpPr>
          <p:cNvPr id="7" name="Rectangle 6"/>
          <p:cNvSpPr/>
          <p:nvPr/>
        </p:nvSpPr>
        <p:spPr>
          <a:xfrm>
            <a:off x="0" y="3962400"/>
            <a:ext cx="9144000" cy="803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9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76201" y="304800"/>
            <a:ext cx="8994900" cy="523220"/>
          </a:xfrm>
          <a:prstGeom prst="rect">
            <a:avLst/>
          </a:prstGeom>
          <a:noFill/>
          <a:ln w="9525">
            <a:noFill/>
            <a:miter lim="800000"/>
            <a:headEnd/>
            <a:tailEnd/>
          </a:ln>
        </p:spPr>
        <p:txBody>
          <a:bodyPr wrap="square">
            <a:spAutoFit/>
          </a:bodyPr>
          <a:lstStyle/>
          <a:p>
            <a:pPr fontAlgn="auto">
              <a:spcBef>
                <a:spcPts val="0"/>
              </a:spcBef>
              <a:spcAft>
                <a:spcPts val="0"/>
              </a:spcAft>
              <a:defRPr/>
            </a:pPr>
            <a:r>
              <a:rPr lang="en-US" sz="2800" b="1" dirty="0" smtClean="0">
                <a:solidFill>
                  <a:prstClr val="black"/>
                </a:solidFill>
                <a:latin typeface="Calibri"/>
              </a:rPr>
              <a:t> How Often Can One be Misled Using the Wrong Reference?</a:t>
            </a:r>
            <a:endParaRPr lang="en-US" sz="2400" b="1" dirty="0">
              <a:solidFill>
                <a:prstClr val="black"/>
              </a:solidFill>
              <a:latin typeface="Calibri"/>
            </a:endParaRPr>
          </a:p>
        </p:txBody>
      </p:sp>
      <p:pic>
        <p:nvPicPr>
          <p:cNvPr id="14339" name="Picture 3" descr="C:\Nik's Stuff\Papers\Schork CGI WGS Annotations 2011\Novel Variant Plots\EURvsrest-polyph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18" y="2057400"/>
            <a:ext cx="4633913"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572" name="Picture 4" descr="C:\Nik's Stuff\Papers\Schork CGI WGS Annotations 2011\Novel Variant Plots\AFRvsrest-polyph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581" y="2057400"/>
            <a:ext cx="4633912"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91516" y="5791200"/>
            <a:ext cx="8670155" cy="923330"/>
          </a:xfrm>
          <a:prstGeom prst="rect">
            <a:avLst/>
          </a:prstGeom>
          <a:noFill/>
        </p:spPr>
        <p:txBody>
          <a:bodyPr wrap="square">
            <a:spAutoFit/>
          </a:bodyPr>
          <a:lstStyle/>
          <a:p>
            <a:pPr marL="285750" indent="-285750" fontAlgn="auto">
              <a:spcBef>
                <a:spcPts val="0"/>
              </a:spcBef>
              <a:spcAft>
                <a:spcPts val="0"/>
              </a:spcAft>
              <a:buFont typeface="Arial" pitchFamily="34" charset="0"/>
              <a:buChar char="•"/>
              <a:defRPr/>
            </a:pPr>
            <a:r>
              <a:rPr lang="en-US" dirty="0">
                <a:solidFill>
                  <a:prstClr val="black"/>
                </a:solidFill>
                <a:latin typeface="Calibri"/>
              </a:rPr>
              <a:t>Determining the novelty of a variant requires ancestry-appropriate reference </a:t>
            </a:r>
            <a:r>
              <a:rPr lang="en-US" dirty="0" smtClean="0">
                <a:solidFill>
                  <a:prstClr val="black"/>
                </a:solidFill>
                <a:latin typeface="Calibri"/>
              </a:rPr>
              <a:t>genomes…</a:t>
            </a:r>
          </a:p>
          <a:p>
            <a:pPr marL="285750" indent="-285750" fontAlgn="auto">
              <a:spcBef>
                <a:spcPts val="0"/>
              </a:spcBef>
              <a:spcAft>
                <a:spcPts val="0"/>
              </a:spcAft>
              <a:buFont typeface="Arial" pitchFamily="34" charset="0"/>
              <a:buChar char="•"/>
              <a:defRPr/>
            </a:pPr>
            <a:endParaRPr lang="en-US" dirty="0" smtClean="0">
              <a:solidFill>
                <a:prstClr val="black"/>
              </a:solidFill>
              <a:latin typeface="Calibri"/>
            </a:endParaRPr>
          </a:p>
          <a:p>
            <a:pPr marL="285750" indent="-285750" fontAlgn="auto">
              <a:spcBef>
                <a:spcPts val="0"/>
              </a:spcBef>
              <a:spcAft>
                <a:spcPts val="0"/>
              </a:spcAft>
              <a:buFont typeface="Arial" pitchFamily="34" charset="0"/>
              <a:buChar char="•"/>
              <a:defRPr/>
            </a:pPr>
            <a:r>
              <a:rPr lang="en-US" dirty="0" smtClean="0">
                <a:solidFill>
                  <a:prstClr val="black"/>
                </a:solidFill>
                <a:latin typeface="Calibri"/>
              </a:rPr>
              <a:t>This has implications for clinical studies searching for variants for idiopathic </a:t>
            </a:r>
            <a:r>
              <a:rPr lang="en-US" dirty="0" err="1" smtClean="0">
                <a:solidFill>
                  <a:prstClr val="black"/>
                </a:solidFill>
                <a:latin typeface="Calibri"/>
              </a:rPr>
              <a:t>conditons</a:t>
            </a:r>
            <a:endParaRPr lang="en-US" dirty="0">
              <a:solidFill>
                <a:prstClr val="black"/>
              </a:solidFill>
              <a:latin typeface="Calibri"/>
            </a:endParaRPr>
          </a:p>
        </p:txBody>
      </p:sp>
      <p:sp>
        <p:nvSpPr>
          <p:cNvPr id="3" name="TextBox 2"/>
          <p:cNvSpPr txBox="1"/>
          <p:nvPr/>
        </p:nvSpPr>
        <p:spPr>
          <a:xfrm>
            <a:off x="291518" y="990600"/>
            <a:ext cx="8779583" cy="923330"/>
          </a:xfrm>
          <a:prstGeom prst="rect">
            <a:avLst/>
          </a:prstGeom>
          <a:noFill/>
        </p:spPr>
        <p:txBody>
          <a:bodyPr wrap="none" rtlCol="0">
            <a:spAutoFit/>
          </a:bodyPr>
          <a:lstStyle/>
          <a:p>
            <a:pPr marL="285750" indent="-285750" fontAlgn="auto">
              <a:spcBef>
                <a:spcPts val="0"/>
              </a:spcBef>
              <a:spcAft>
                <a:spcPts val="0"/>
              </a:spcAft>
              <a:buFont typeface="Arial" pitchFamily="34" charset="0"/>
              <a:buChar char="•"/>
            </a:pPr>
            <a:r>
              <a:rPr lang="en-US" dirty="0" smtClean="0">
                <a:solidFill>
                  <a:prstClr val="black"/>
                </a:solidFill>
                <a:latin typeface="Calibri"/>
              </a:rPr>
              <a:t>We ‘implanted’ known disease causative variants with Polyphen2 score &gt; 0.8 in genomes</a:t>
            </a:r>
          </a:p>
          <a:p>
            <a:pPr marL="285750" indent="-285750" fontAlgn="auto">
              <a:spcBef>
                <a:spcPts val="0"/>
              </a:spcBef>
              <a:spcAft>
                <a:spcPts val="0"/>
              </a:spcAft>
              <a:buFont typeface="Arial" pitchFamily="34" charset="0"/>
              <a:buChar char="•"/>
            </a:pPr>
            <a:endParaRPr lang="en-US" dirty="0" smtClean="0">
              <a:solidFill>
                <a:prstClr val="black"/>
              </a:solidFill>
              <a:latin typeface="Calibri"/>
            </a:endParaRPr>
          </a:p>
          <a:p>
            <a:pPr marL="285750" indent="-285750" fontAlgn="auto">
              <a:spcBef>
                <a:spcPts val="0"/>
              </a:spcBef>
              <a:spcAft>
                <a:spcPts val="0"/>
              </a:spcAft>
              <a:buFont typeface="Arial" pitchFamily="34" charset="0"/>
              <a:buChar char="•"/>
            </a:pPr>
            <a:r>
              <a:rPr lang="en-US" dirty="0" smtClean="0">
                <a:solidFill>
                  <a:prstClr val="black"/>
                </a:solidFill>
                <a:latin typeface="Calibri"/>
              </a:rPr>
              <a:t>Determined the observed number of novel functional variants with different reference</a:t>
            </a:r>
            <a:endParaRPr lang="en-US" dirty="0">
              <a:solidFill>
                <a:prstClr val="black"/>
              </a:solidFill>
              <a:latin typeface="Calibri"/>
            </a:endParaRPr>
          </a:p>
        </p:txBody>
      </p:sp>
    </p:spTree>
    <p:extLst>
      <p:ext uri="{BB962C8B-B14F-4D97-AF65-F5344CB8AC3E}">
        <p14:creationId xmlns:p14="http://schemas.microsoft.com/office/powerpoint/2010/main" val="3842089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75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13123" y="304800"/>
            <a:ext cx="8601457" cy="553998"/>
            <a:chOff x="213123" y="304800"/>
            <a:chExt cx="8601457" cy="553998"/>
          </a:xfrm>
        </p:grpSpPr>
        <p:sp>
          <p:nvSpPr>
            <p:cNvPr id="14" name="Text Box 2"/>
            <p:cNvSpPr txBox="1">
              <a:spLocks noChangeArrowheads="1"/>
            </p:cNvSpPr>
            <p:nvPr/>
          </p:nvSpPr>
          <p:spPr bwMode="auto">
            <a:xfrm>
              <a:off x="213123" y="304800"/>
              <a:ext cx="8601457" cy="553998"/>
            </a:xfrm>
            <a:prstGeom prst="rect">
              <a:avLst/>
            </a:prstGeom>
            <a:noFill/>
            <a:ln w="9525">
              <a:noFill/>
              <a:miter lim="800000"/>
              <a:headEnd/>
              <a:tailEnd/>
            </a:ln>
          </p:spPr>
          <p:txBody>
            <a:bodyPr wrap="none">
              <a:spAutoFit/>
            </a:bodyPr>
            <a:lstStyle/>
            <a:p>
              <a:pPr algn="ctr"/>
              <a:r>
                <a:rPr lang="en-US" sz="3000" b="1" dirty="0" smtClean="0"/>
                <a:t>Genetic Differentiation      Phenotypic Differentiation</a:t>
              </a:r>
              <a:endParaRPr lang="en-US" sz="3000" b="1" dirty="0"/>
            </a:p>
          </p:txBody>
        </p:sp>
        <p:cxnSp>
          <p:nvCxnSpPr>
            <p:cNvPr id="19" name="Straight Arrow Connector 18"/>
            <p:cNvCxnSpPr/>
            <p:nvPr/>
          </p:nvCxnSpPr>
          <p:spPr>
            <a:xfrm>
              <a:off x="4129087" y="584833"/>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355330" name="Picture 2"/>
          <p:cNvPicPr>
            <a:picLocks noChangeAspect="1" noChangeArrowheads="1"/>
          </p:cNvPicPr>
          <p:nvPr/>
        </p:nvPicPr>
        <p:blipFill>
          <a:blip r:embed="rId2" cstate="print"/>
          <a:srcRect/>
          <a:stretch>
            <a:fillRect/>
          </a:stretch>
        </p:blipFill>
        <p:spPr bwMode="auto">
          <a:xfrm>
            <a:off x="914400" y="1066800"/>
            <a:ext cx="2796110" cy="3581400"/>
          </a:xfrm>
          <a:prstGeom prst="rect">
            <a:avLst/>
          </a:prstGeom>
          <a:noFill/>
          <a:ln w="9525">
            <a:noFill/>
            <a:miter lim="800000"/>
            <a:headEnd/>
            <a:tailEnd/>
          </a:ln>
        </p:spPr>
      </p:pic>
      <p:pic>
        <p:nvPicPr>
          <p:cNvPr id="355331" name="Picture 3" descr="C:\Nik's Stuff\Talks\UCI Imaging Genetics Talk 011711\FacialVariation.jpg"/>
          <p:cNvPicPr>
            <a:picLocks noChangeAspect="1" noChangeArrowheads="1"/>
          </p:cNvPicPr>
          <p:nvPr/>
        </p:nvPicPr>
        <p:blipFill>
          <a:blip r:embed="rId3" cstate="print"/>
          <a:srcRect/>
          <a:stretch>
            <a:fillRect/>
          </a:stretch>
        </p:blipFill>
        <p:spPr bwMode="auto">
          <a:xfrm>
            <a:off x="4572000" y="4267200"/>
            <a:ext cx="3228975" cy="1987062"/>
          </a:xfrm>
          <a:prstGeom prst="rect">
            <a:avLst/>
          </a:prstGeom>
          <a:noFill/>
        </p:spPr>
      </p:pic>
      <p:pic>
        <p:nvPicPr>
          <p:cNvPr id="355332" name="Picture 4"/>
          <p:cNvPicPr>
            <a:picLocks noChangeAspect="1" noChangeArrowheads="1"/>
          </p:cNvPicPr>
          <p:nvPr/>
        </p:nvPicPr>
        <p:blipFill>
          <a:blip r:embed="rId4" cstate="print"/>
          <a:srcRect/>
          <a:stretch>
            <a:fillRect/>
          </a:stretch>
        </p:blipFill>
        <p:spPr bwMode="auto">
          <a:xfrm>
            <a:off x="5105400" y="1066800"/>
            <a:ext cx="2219325" cy="3109100"/>
          </a:xfrm>
          <a:prstGeom prst="rect">
            <a:avLst/>
          </a:prstGeom>
          <a:noFill/>
          <a:ln w="9525">
            <a:noFill/>
            <a:miter lim="800000"/>
            <a:headEnd/>
            <a:tailEnd/>
          </a:ln>
        </p:spPr>
      </p:pic>
      <p:sp>
        <p:nvSpPr>
          <p:cNvPr id="27" name="TextBox 26"/>
          <p:cNvSpPr txBox="1"/>
          <p:nvPr/>
        </p:nvSpPr>
        <p:spPr>
          <a:xfrm>
            <a:off x="4357687" y="6248400"/>
            <a:ext cx="3657600" cy="369332"/>
          </a:xfrm>
          <a:prstGeom prst="rect">
            <a:avLst/>
          </a:prstGeom>
          <a:noFill/>
        </p:spPr>
        <p:txBody>
          <a:bodyPr wrap="square" rtlCol="0">
            <a:spAutoFit/>
          </a:bodyPr>
          <a:lstStyle/>
          <a:p>
            <a:r>
              <a:rPr lang="en-US" dirty="0" smtClean="0"/>
              <a:t>Craniofacial Variation/Differentiation</a:t>
            </a:r>
            <a:endParaRPr lang="en-US" dirty="0"/>
          </a:p>
        </p:txBody>
      </p:sp>
      <p:pic>
        <p:nvPicPr>
          <p:cNvPr id="28" name="Picture 3"/>
          <p:cNvPicPr>
            <a:picLocks noChangeAspect="1" noChangeArrowheads="1"/>
          </p:cNvPicPr>
          <p:nvPr/>
        </p:nvPicPr>
        <p:blipFill>
          <a:blip r:embed="rId5" cstate="print"/>
          <a:srcRect/>
          <a:stretch>
            <a:fillRect/>
          </a:stretch>
        </p:blipFill>
        <p:spPr bwMode="auto">
          <a:xfrm>
            <a:off x="457200" y="4953000"/>
            <a:ext cx="3564136" cy="1597716"/>
          </a:xfrm>
          <a:prstGeom prst="rect">
            <a:avLst/>
          </a:prstGeom>
          <a:noFill/>
          <a:ln w="12700">
            <a:noFill/>
            <a:miter lim="800000"/>
            <a:headEnd/>
            <a:tailEnd/>
          </a:ln>
        </p:spPr>
      </p:pic>
      <p:sp>
        <p:nvSpPr>
          <p:cNvPr id="29" name="Rectangle 4"/>
          <p:cNvSpPr>
            <a:spLocks/>
          </p:cNvSpPr>
          <p:nvPr/>
        </p:nvSpPr>
        <p:spPr bwMode="auto">
          <a:xfrm>
            <a:off x="2362200" y="6019800"/>
            <a:ext cx="838200" cy="152400"/>
          </a:xfrm>
          <a:prstGeom prst="rect">
            <a:avLst/>
          </a:prstGeom>
          <a:noFill/>
          <a:ln w="12700">
            <a:noFill/>
            <a:miter lim="800000"/>
            <a:headEnd/>
            <a:tailEnd/>
          </a:ln>
        </p:spPr>
        <p:txBody>
          <a:bodyPr lIns="0" tIns="0" rIns="0" bIns="0" anchor="ctr"/>
          <a:lstStyle/>
          <a:p>
            <a:pPr algn="r"/>
            <a:r>
              <a:rPr lang="en-US" sz="1000" dirty="0" err="1">
                <a:latin typeface="+mn-lt"/>
                <a:sym typeface="Lucida Grande" charset="0"/>
              </a:rPr>
              <a:t>Cavelaars</a:t>
            </a:r>
            <a:r>
              <a:rPr lang="en-US" sz="1000" dirty="0">
                <a:latin typeface="+mn-lt"/>
                <a:sym typeface="Lucida Grande" charset="0"/>
              </a:rPr>
              <a:t> 2000</a:t>
            </a:r>
          </a:p>
        </p:txBody>
      </p:sp>
    </p:spTree>
    <p:extLst>
      <p:ext uri="{BB962C8B-B14F-4D97-AF65-F5344CB8AC3E}">
        <p14:creationId xmlns:p14="http://schemas.microsoft.com/office/powerpoint/2010/main" val="150531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53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5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00400"/>
            <a:ext cx="7162800" cy="332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304800"/>
            <a:ext cx="4143375"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263" y="2819400"/>
            <a:ext cx="326707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3" name="Line 5"/>
          <p:cNvSpPr>
            <a:spLocks noChangeShapeType="1"/>
          </p:cNvSpPr>
          <p:nvPr/>
        </p:nvSpPr>
        <p:spPr bwMode="auto">
          <a:xfrm flipH="1">
            <a:off x="4572000" y="2819400"/>
            <a:ext cx="27432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4" name="Line 6"/>
          <p:cNvSpPr>
            <a:spLocks noChangeShapeType="1"/>
          </p:cNvSpPr>
          <p:nvPr/>
        </p:nvSpPr>
        <p:spPr bwMode="auto">
          <a:xfrm flipH="1">
            <a:off x="6553200" y="2819400"/>
            <a:ext cx="76200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5" name="Line 7"/>
          <p:cNvSpPr>
            <a:spLocks noChangeShapeType="1"/>
          </p:cNvSpPr>
          <p:nvPr/>
        </p:nvSpPr>
        <p:spPr bwMode="auto">
          <a:xfrm flipH="1">
            <a:off x="3810000" y="2819400"/>
            <a:ext cx="35052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6" name="Line 8"/>
          <p:cNvSpPr>
            <a:spLocks noChangeShapeType="1"/>
          </p:cNvSpPr>
          <p:nvPr/>
        </p:nvSpPr>
        <p:spPr bwMode="auto">
          <a:xfrm>
            <a:off x="7315200" y="2819400"/>
            <a:ext cx="457200" cy="2590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7" name="Text Box 9"/>
          <p:cNvSpPr txBox="1">
            <a:spLocks noChangeArrowheads="1"/>
          </p:cNvSpPr>
          <p:nvPr/>
        </p:nvSpPr>
        <p:spPr bwMode="auto">
          <a:xfrm>
            <a:off x="6477000" y="2286000"/>
            <a:ext cx="24066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Example high frequency populations</a:t>
            </a:r>
          </a:p>
        </p:txBody>
      </p:sp>
      <p:sp>
        <p:nvSpPr>
          <p:cNvPr id="99338" name="Text Box 10"/>
          <p:cNvSpPr txBox="1">
            <a:spLocks noChangeArrowheads="1"/>
          </p:cNvSpPr>
          <p:nvPr/>
        </p:nvSpPr>
        <p:spPr bwMode="auto">
          <a:xfrm>
            <a:off x="152400" y="2209800"/>
            <a:ext cx="24066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Example low frequency populations</a:t>
            </a:r>
          </a:p>
        </p:txBody>
      </p:sp>
      <p:sp>
        <p:nvSpPr>
          <p:cNvPr id="99339" name="Line 11"/>
          <p:cNvSpPr>
            <a:spLocks noChangeShapeType="1"/>
          </p:cNvSpPr>
          <p:nvPr/>
        </p:nvSpPr>
        <p:spPr bwMode="auto">
          <a:xfrm>
            <a:off x="1219200" y="2743200"/>
            <a:ext cx="1524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40" name="Line 12"/>
          <p:cNvSpPr>
            <a:spLocks noChangeShapeType="1"/>
          </p:cNvSpPr>
          <p:nvPr/>
        </p:nvSpPr>
        <p:spPr bwMode="auto">
          <a:xfrm>
            <a:off x="1219200" y="2743200"/>
            <a:ext cx="762000" cy="2895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41" name="Line 13"/>
          <p:cNvSpPr>
            <a:spLocks noChangeShapeType="1"/>
          </p:cNvSpPr>
          <p:nvPr/>
        </p:nvSpPr>
        <p:spPr bwMode="auto">
          <a:xfrm>
            <a:off x="1219200" y="2743200"/>
            <a:ext cx="838200" cy="2438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765406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3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3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3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3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3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3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3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3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animBg="1"/>
      <p:bldP spid="99334" grpId="0" animBg="1"/>
      <p:bldP spid="99335" grpId="0" animBg="1"/>
      <p:bldP spid="99336" grpId="0" animBg="1"/>
      <p:bldP spid="99337" grpId="0"/>
      <p:bldP spid="99338" grpId="0"/>
      <p:bldP spid="99339" grpId="0" animBg="1"/>
      <p:bldP spid="99340" grpId="0" animBg="1"/>
      <p:bldP spid="9934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p:cNvPicPr>
            <a:picLocks noChangeAspect="1" noChangeArrowheads="1"/>
          </p:cNvPicPr>
          <p:nvPr/>
        </p:nvPicPr>
        <p:blipFill>
          <a:blip r:embed="rId2" cstate="print"/>
          <a:srcRect/>
          <a:stretch>
            <a:fillRect/>
          </a:stretch>
        </p:blipFill>
        <p:spPr bwMode="auto">
          <a:xfrm>
            <a:off x="457200" y="685800"/>
            <a:ext cx="8467725" cy="1529234"/>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533400" y="381000"/>
            <a:ext cx="3619500" cy="285750"/>
          </a:xfrm>
          <a:prstGeom prst="rect">
            <a:avLst/>
          </a:prstGeom>
          <a:noFill/>
          <a:ln w="9525">
            <a:noFill/>
            <a:miter lim="800000"/>
            <a:headEnd/>
            <a:tailEnd/>
          </a:ln>
        </p:spPr>
      </p:pic>
      <p:pic>
        <p:nvPicPr>
          <p:cNvPr id="262148" name="Picture 4"/>
          <p:cNvPicPr>
            <a:picLocks noChangeAspect="1" noChangeArrowheads="1"/>
          </p:cNvPicPr>
          <p:nvPr/>
        </p:nvPicPr>
        <p:blipFill>
          <a:blip r:embed="rId4" cstate="print"/>
          <a:srcRect/>
          <a:stretch>
            <a:fillRect/>
          </a:stretch>
        </p:blipFill>
        <p:spPr bwMode="auto">
          <a:xfrm>
            <a:off x="228600" y="2438400"/>
            <a:ext cx="5300663" cy="3991169"/>
          </a:xfrm>
          <a:prstGeom prst="rect">
            <a:avLst/>
          </a:prstGeom>
          <a:noFill/>
          <a:ln w="9525">
            <a:noFill/>
            <a:miter lim="800000"/>
            <a:headEnd/>
            <a:tailEnd/>
          </a:ln>
        </p:spPr>
      </p:pic>
      <p:pic>
        <p:nvPicPr>
          <p:cNvPr id="262149" name="Picture 5"/>
          <p:cNvPicPr>
            <a:picLocks noChangeAspect="1" noChangeArrowheads="1"/>
          </p:cNvPicPr>
          <p:nvPr/>
        </p:nvPicPr>
        <p:blipFill>
          <a:blip r:embed="rId5" cstate="print"/>
          <a:srcRect/>
          <a:stretch>
            <a:fillRect/>
          </a:stretch>
        </p:blipFill>
        <p:spPr bwMode="auto">
          <a:xfrm>
            <a:off x="5638800" y="2286000"/>
            <a:ext cx="3330276" cy="4305300"/>
          </a:xfrm>
          <a:prstGeom prst="rect">
            <a:avLst/>
          </a:prstGeom>
          <a:noFill/>
          <a:ln w="9525">
            <a:noFill/>
            <a:miter lim="800000"/>
            <a:headEnd/>
            <a:tailEnd/>
          </a:ln>
        </p:spPr>
      </p:pic>
      <p:sp>
        <p:nvSpPr>
          <p:cNvPr id="6" name="Rectangle 5"/>
          <p:cNvSpPr/>
          <p:nvPr/>
        </p:nvSpPr>
        <p:spPr>
          <a:xfrm>
            <a:off x="2819400" y="3429000"/>
            <a:ext cx="16764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19400" y="6019799"/>
            <a:ext cx="1143000" cy="381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473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6692" y="304800"/>
            <a:ext cx="5110998"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 y="2819400"/>
            <a:ext cx="8971983" cy="3970318"/>
          </a:xfrm>
          <a:prstGeom prst="rect">
            <a:avLst/>
          </a:prstGeom>
          <a:noFill/>
        </p:spPr>
        <p:txBody>
          <a:bodyPr wrap="square" rtlCol="0">
            <a:spAutoFit/>
          </a:bodyPr>
          <a:lstStyle/>
          <a:p>
            <a:pPr algn="just"/>
            <a:r>
              <a:rPr lang="en-US" b="1" dirty="0" smtClean="0"/>
              <a:t>Hypothesis:</a:t>
            </a:r>
          </a:p>
          <a:p>
            <a:pPr algn="just"/>
            <a:endParaRPr lang="en-US" b="1" dirty="0"/>
          </a:p>
          <a:p>
            <a:pPr marL="285750" indent="-285750" algn="just">
              <a:buFont typeface="Arial" pitchFamily="34" charset="0"/>
              <a:buChar char="•"/>
            </a:pPr>
            <a:r>
              <a:rPr lang="en-US" dirty="0" smtClean="0"/>
              <a:t>Brain size, as with skull size, shows variation consistent with historical migratory patterns in Europe (i.e., skull size and brain size are correlated but with what else?)</a:t>
            </a:r>
            <a:endParaRPr lang="en-US" b="1" dirty="0" smtClean="0"/>
          </a:p>
          <a:p>
            <a:pPr algn="just"/>
            <a:endParaRPr lang="en-US" b="1" dirty="0"/>
          </a:p>
          <a:p>
            <a:pPr algn="just"/>
            <a:r>
              <a:rPr lang="en-US" b="1" dirty="0" smtClean="0"/>
              <a:t>Two Data Sets:</a:t>
            </a:r>
          </a:p>
          <a:p>
            <a:pPr algn="just"/>
            <a:endParaRPr lang="en-US" dirty="0"/>
          </a:p>
          <a:p>
            <a:pPr marL="285750" indent="-285750" algn="just">
              <a:buFont typeface="Arial" pitchFamily="34" charset="0"/>
              <a:buChar char="•"/>
            </a:pPr>
            <a:r>
              <a:rPr lang="en-US" dirty="0" smtClean="0"/>
              <a:t>Skulls obtained from individuals living in different European communities</a:t>
            </a:r>
          </a:p>
          <a:p>
            <a:pPr marL="285750" indent="-285750" algn="just">
              <a:buFont typeface="Arial" pitchFamily="34" charset="0"/>
              <a:buChar char="•"/>
            </a:pPr>
            <a:r>
              <a:rPr lang="en-US" dirty="0" smtClean="0"/>
              <a:t>Brain images from individuals whose ancestry was determined via genetic markers</a:t>
            </a:r>
          </a:p>
          <a:p>
            <a:pPr marL="285750" indent="-285750" algn="just">
              <a:buFont typeface="Arial" pitchFamily="34" charset="0"/>
              <a:buChar char="•"/>
            </a:pPr>
            <a:endParaRPr lang="en-US" dirty="0"/>
          </a:p>
          <a:p>
            <a:pPr algn="just"/>
            <a:r>
              <a:rPr lang="en-US" b="1" dirty="0" smtClean="0"/>
              <a:t>Basic Analysis Strategy:</a:t>
            </a:r>
          </a:p>
          <a:p>
            <a:pPr marL="285750" indent="-285750" algn="just">
              <a:buFont typeface="Arial" pitchFamily="34" charset="0"/>
              <a:buChar char="•"/>
            </a:pPr>
            <a:endParaRPr lang="en-US" dirty="0"/>
          </a:p>
          <a:p>
            <a:pPr marL="285750" indent="-285750" algn="just">
              <a:buFont typeface="Arial" pitchFamily="34" charset="0"/>
              <a:buChar char="•"/>
            </a:pPr>
            <a:r>
              <a:rPr lang="en-US" dirty="0" smtClean="0"/>
              <a:t>Correlate skull and brain size with major sources of population/individual genetic differentiation that reflect migratory patterns</a:t>
            </a:r>
            <a:endParaRPr lang="en-US" dirty="0"/>
          </a:p>
        </p:txBody>
      </p:sp>
    </p:spTree>
    <p:extLst>
      <p:ext uri="{BB962C8B-B14F-4D97-AF65-F5344CB8AC3E}">
        <p14:creationId xmlns:p14="http://schemas.microsoft.com/office/powerpoint/2010/main" val="7368342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28600" y="533400"/>
            <a:ext cx="4495800" cy="3352800"/>
            <a:chOff x="228600" y="914400"/>
            <a:chExt cx="4038600" cy="2971800"/>
          </a:xfrm>
        </p:grpSpPr>
        <p:pic>
          <p:nvPicPr>
            <p:cNvPr id="350215" name="Picture 7" descr="C:\Nik's Stuff\Talks\UCI Imaging Genetics Talk 011711\HumanMigrationsBasic.jpg"/>
            <p:cNvPicPr>
              <a:picLocks noChangeAspect="1" noChangeArrowheads="1"/>
            </p:cNvPicPr>
            <p:nvPr/>
          </p:nvPicPr>
          <p:blipFill>
            <a:blip r:embed="rId2" cstate="print"/>
            <a:srcRect/>
            <a:stretch>
              <a:fillRect/>
            </a:stretch>
          </p:blipFill>
          <p:spPr bwMode="auto">
            <a:xfrm>
              <a:off x="304800" y="914400"/>
              <a:ext cx="3876675" cy="2905125"/>
            </a:xfrm>
            <a:prstGeom prst="rect">
              <a:avLst/>
            </a:prstGeom>
            <a:noFill/>
          </p:spPr>
        </p:pic>
        <p:sp>
          <p:nvSpPr>
            <p:cNvPr id="10" name="Rectangle 9"/>
            <p:cNvSpPr/>
            <p:nvPr/>
          </p:nvSpPr>
          <p:spPr>
            <a:xfrm>
              <a:off x="228600" y="914400"/>
              <a:ext cx="40386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8600" y="3581400"/>
              <a:ext cx="396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14800" y="1752600"/>
              <a:ext cx="762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0214" name="Picture 6" descr="C:\Nik's Stuff\Talks\UCI Imaging Genetics Talk 011711\GlobalExpansions.png"/>
          <p:cNvPicPr>
            <a:picLocks noChangeAspect="1" noChangeArrowheads="1"/>
          </p:cNvPicPr>
          <p:nvPr/>
        </p:nvPicPr>
        <p:blipFill>
          <a:blip r:embed="rId3" cstate="print"/>
          <a:srcRect/>
          <a:stretch>
            <a:fillRect/>
          </a:stretch>
        </p:blipFill>
        <p:spPr bwMode="auto">
          <a:xfrm>
            <a:off x="1905000" y="2667000"/>
            <a:ext cx="4688993" cy="2438277"/>
          </a:xfrm>
          <a:prstGeom prst="rect">
            <a:avLst/>
          </a:prstGeom>
          <a:noFill/>
        </p:spPr>
      </p:pic>
      <p:pic>
        <p:nvPicPr>
          <p:cNvPr id="350216" name="Picture 8" descr="C:\Nik's Stuff\Talks\UCI Imaging Genetics Talk 011711\EuropeanExpansions.png"/>
          <p:cNvPicPr>
            <a:picLocks noChangeAspect="1" noChangeArrowheads="1"/>
          </p:cNvPicPr>
          <p:nvPr/>
        </p:nvPicPr>
        <p:blipFill>
          <a:blip r:embed="rId4" cstate="print"/>
          <a:srcRect/>
          <a:stretch>
            <a:fillRect/>
          </a:stretch>
        </p:blipFill>
        <p:spPr bwMode="auto">
          <a:xfrm>
            <a:off x="4876800" y="3886200"/>
            <a:ext cx="3629025" cy="2598382"/>
          </a:xfrm>
          <a:prstGeom prst="rect">
            <a:avLst/>
          </a:prstGeom>
          <a:noFill/>
        </p:spPr>
      </p:pic>
      <p:sp>
        <p:nvSpPr>
          <p:cNvPr id="14" name="Text Box 2"/>
          <p:cNvSpPr txBox="1">
            <a:spLocks noChangeArrowheads="1"/>
          </p:cNvSpPr>
          <p:nvPr/>
        </p:nvSpPr>
        <p:spPr bwMode="auto">
          <a:xfrm>
            <a:off x="555891" y="304800"/>
            <a:ext cx="7915885" cy="584775"/>
          </a:xfrm>
          <a:prstGeom prst="rect">
            <a:avLst/>
          </a:prstGeom>
          <a:noFill/>
          <a:ln w="9525">
            <a:noFill/>
            <a:miter lim="800000"/>
            <a:headEnd/>
            <a:tailEnd/>
          </a:ln>
        </p:spPr>
        <p:txBody>
          <a:bodyPr wrap="none">
            <a:spAutoFit/>
          </a:bodyPr>
          <a:lstStyle/>
          <a:p>
            <a:pPr algn="ctr"/>
            <a:r>
              <a:rPr lang="en-US" sz="3200" b="1" dirty="0" smtClean="0"/>
              <a:t>Historical Human Migrations and Settlements</a:t>
            </a:r>
            <a:endParaRPr lang="en-US" sz="3200" b="1" dirty="0"/>
          </a:p>
        </p:txBody>
      </p:sp>
      <p:cxnSp>
        <p:nvCxnSpPr>
          <p:cNvPr id="16" name="Straight Connector 15"/>
          <p:cNvCxnSpPr/>
          <p:nvPr/>
        </p:nvCxnSpPr>
        <p:spPr>
          <a:xfrm>
            <a:off x="533400" y="2133600"/>
            <a:ext cx="45720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14800" y="3657600"/>
            <a:ext cx="45720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638800" y="5181600"/>
            <a:ext cx="13716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7163" y="5715000"/>
            <a:ext cx="3890809" cy="369332"/>
          </a:xfrm>
          <a:prstGeom prst="rect">
            <a:avLst/>
          </a:prstGeom>
          <a:noFill/>
        </p:spPr>
        <p:txBody>
          <a:bodyPr wrap="none" rtlCol="0">
            <a:spAutoFit/>
          </a:bodyPr>
          <a:lstStyle/>
          <a:p>
            <a:r>
              <a:rPr lang="en-US" dirty="0" smtClean="0"/>
              <a:t>European SE to NW Migratory ‘Axis’</a:t>
            </a:r>
            <a:endParaRPr lang="en-US" dirty="0"/>
          </a:p>
        </p:txBody>
      </p:sp>
    </p:spTree>
    <p:extLst>
      <p:ext uri="{BB962C8B-B14F-4D97-AF65-F5344CB8AC3E}">
        <p14:creationId xmlns:p14="http://schemas.microsoft.com/office/powerpoint/2010/main" val="266907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2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4" name="Picture 2"/>
          <p:cNvPicPr>
            <a:picLocks noChangeAspect="1" noChangeArrowheads="1"/>
          </p:cNvPicPr>
          <p:nvPr/>
        </p:nvPicPr>
        <p:blipFill>
          <a:blip r:embed="rId2" cstate="print"/>
          <a:srcRect/>
          <a:stretch>
            <a:fillRect/>
          </a:stretch>
        </p:blipFill>
        <p:spPr bwMode="auto">
          <a:xfrm>
            <a:off x="152400" y="3124200"/>
            <a:ext cx="8724900" cy="3390900"/>
          </a:xfrm>
          <a:prstGeom prst="rect">
            <a:avLst/>
          </a:prstGeom>
          <a:noFill/>
          <a:ln w="9525">
            <a:noFill/>
            <a:miter lim="800000"/>
            <a:headEnd/>
            <a:tailEnd/>
          </a:ln>
        </p:spPr>
      </p:pic>
      <p:pic>
        <p:nvPicPr>
          <p:cNvPr id="371717" name="Picture 5"/>
          <p:cNvPicPr>
            <a:picLocks noChangeAspect="1" noChangeArrowheads="1"/>
          </p:cNvPicPr>
          <p:nvPr/>
        </p:nvPicPr>
        <p:blipFill>
          <a:blip r:embed="rId3" cstate="print"/>
          <a:srcRect/>
          <a:stretch>
            <a:fillRect/>
          </a:stretch>
        </p:blipFill>
        <p:spPr bwMode="auto">
          <a:xfrm>
            <a:off x="3481388" y="3324225"/>
            <a:ext cx="2181225" cy="209550"/>
          </a:xfrm>
          <a:prstGeom prst="rect">
            <a:avLst/>
          </a:prstGeom>
          <a:noFill/>
          <a:ln w="9525">
            <a:noFill/>
            <a:miter lim="800000"/>
            <a:headEnd/>
            <a:tailEnd/>
          </a:ln>
        </p:spPr>
      </p:pic>
      <p:grpSp>
        <p:nvGrpSpPr>
          <p:cNvPr id="2" name="Group 6"/>
          <p:cNvGrpSpPr/>
          <p:nvPr/>
        </p:nvGrpSpPr>
        <p:grpSpPr>
          <a:xfrm>
            <a:off x="304800" y="1143000"/>
            <a:ext cx="4433888" cy="778767"/>
            <a:chOff x="304800" y="1143000"/>
            <a:chExt cx="4433888" cy="778767"/>
          </a:xfrm>
        </p:grpSpPr>
        <p:pic>
          <p:nvPicPr>
            <p:cNvPr id="371716" name="Picture 4"/>
            <p:cNvPicPr>
              <a:picLocks noChangeAspect="1" noChangeArrowheads="1"/>
            </p:cNvPicPr>
            <p:nvPr/>
          </p:nvPicPr>
          <p:blipFill>
            <a:blip r:embed="rId4" cstate="print"/>
            <a:srcRect/>
            <a:stretch>
              <a:fillRect/>
            </a:stretch>
          </p:blipFill>
          <p:spPr bwMode="auto">
            <a:xfrm>
              <a:off x="304800" y="1295400"/>
              <a:ext cx="4433888" cy="626367"/>
            </a:xfrm>
            <a:prstGeom prst="rect">
              <a:avLst/>
            </a:prstGeom>
            <a:noFill/>
            <a:ln w="9525">
              <a:noFill/>
              <a:miter lim="800000"/>
              <a:headEnd/>
              <a:tailEnd/>
            </a:ln>
          </p:spPr>
        </p:pic>
        <p:pic>
          <p:nvPicPr>
            <p:cNvPr id="371718" name="Picture 6"/>
            <p:cNvPicPr>
              <a:picLocks noChangeAspect="1" noChangeArrowheads="1"/>
            </p:cNvPicPr>
            <p:nvPr/>
          </p:nvPicPr>
          <p:blipFill>
            <a:blip r:embed="rId3" cstate="print"/>
            <a:srcRect/>
            <a:stretch>
              <a:fillRect/>
            </a:stretch>
          </p:blipFill>
          <p:spPr bwMode="auto">
            <a:xfrm>
              <a:off x="1752600" y="1143000"/>
              <a:ext cx="2181225" cy="209550"/>
            </a:xfrm>
            <a:prstGeom prst="rect">
              <a:avLst/>
            </a:prstGeom>
            <a:noFill/>
            <a:ln w="9525">
              <a:noFill/>
              <a:miter lim="800000"/>
              <a:headEnd/>
              <a:tailEnd/>
            </a:ln>
          </p:spPr>
        </p:pic>
      </p:grpSp>
      <p:sp>
        <p:nvSpPr>
          <p:cNvPr id="8" name="Text Box 2"/>
          <p:cNvSpPr txBox="1">
            <a:spLocks noChangeArrowheads="1"/>
          </p:cNvSpPr>
          <p:nvPr/>
        </p:nvSpPr>
        <p:spPr bwMode="auto">
          <a:xfrm>
            <a:off x="0" y="304800"/>
            <a:ext cx="9144000" cy="584775"/>
          </a:xfrm>
          <a:prstGeom prst="rect">
            <a:avLst/>
          </a:prstGeom>
          <a:noFill/>
          <a:ln w="9525">
            <a:noFill/>
            <a:miter lim="800000"/>
            <a:headEnd/>
            <a:tailEnd/>
          </a:ln>
        </p:spPr>
        <p:txBody>
          <a:bodyPr wrap="square">
            <a:spAutoFit/>
          </a:bodyPr>
          <a:lstStyle/>
          <a:p>
            <a:pPr algn="ctr"/>
            <a:r>
              <a:rPr lang="en-US" sz="3200" b="1" dirty="0" smtClean="0"/>
              <a:t>Genetic Background Correlates w/ Cranial Structure</a:t>
            </a:r>
            <a:endParaRPr lang="en-US" sz="3200" b="1" dirty="0"/>
          </a:p>
        </p:txBody>
      </p:sp>
      <p:sp>
        <p:nvSpPr>
          <p:cNvPr id="9" name="TextBox 8"/>
          <p:cNvSpPr txBox="1"/>
          <p:nvPr/>
        </p:nvSpPr>
        <p:spPr>
          <a:xfrm>
            <a:off x="228600" y="2209800"/>
            <a:ext cx="4343400" cy="584775"/>
          </a:xfrm>
          <a:prstGeom prst="rect">
            <a:avLst/>
          </a:prstGeom>
          <a:noFill/>
        </p:spPr>
        <p:txBody>
          <a:bodyPr wrap="square" rtlCol="0">
            <a:spAutoFit/>
          </a:bodyPr>
          <a:lstStyle/>
          <a:p>
            <a:pPr algn="ctr"/>
            <a:r>
              <a:rPr lang="en-US" sz="1600" b="1" dirty="0" smtClean="0"/>
              <a:t>The more similar the genetic background, the more similar the cranial features</a:t>
            </a:r>
            <a:endParaRPr lang="en-US" sz="1600" b="1" dirty="0"/>
          </a:p>
        </p:txBody>
      </p:sp>
      <p:sp>
        <p:nvSpPr>
          <p:cNvPr id="3" name="Rectangle 2"/>
          <p:cNvSpPr/>
          <p:nvPr/>
        </p:nvSpPr>
        <p:spPr>
          <a:xfrm>
            <a:off x="228600" y="2209800"/>
            <a:ext cx="4343400" cy="58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3"/>
          <p:cNvGrpSpPr>
            <a:grpSpLocks/>
          </p:cNvGrpSpPr>
          <p:nvPr/>
        </p:nvGrpSpPr>
        <p:grpSpPr bwMode="auto">
          <a:xfrm>
            <a:off x="5562600" y="1312273"/>
            <a:ext cx="2667000" cy="1218987"/>
            <a:chOff x="0" y="0"/>
            <a:chExt cx="3104" cy="1573"/>
          </a:xfrm>
        </p:grpSpPr>
        <p:pic>
          <p:nvPicPr>
            <p:cNvPr id="12" name="Picture 4"/>
            <p:cNvPicPr>
              <a:picLocks noChangeAspect="1" noChangeArrowheads="1"/>
            </p:cNvPicPr>
            <p:nvPr/>
          </p:nvPicPr>
          <p:blipFill>
            <a:blip r:embed="rId5" cstate="print"/>
            <a:srcRect/>
            <a:stretch>
              <a:fillRect/>
            </a:stretch>
          </p:blipFill>
          <p:spPr bwMode="auto">
            <a:xfrm>
              <a:off x="0" y="0"/>
              <a:ext cx="2920" cy="1563"/>
            </a:xfrm>
            <a:prstGeom prst="rect">
              <a:avLst/>
            </a:prstGeom>
            <a:noFill/>
            <a:ln w="12700">
              <a:noFill/>
              <a:miter lim="800000"/>
              <a:headEnd/>
              <a:tailEnd/>
            </a:ln>
          </p:spPr>
        </p:pic>
        <p:sp>
          <p:nvSpPr>
            <p:cNvPr id="13" name="Rectangle 5"/>
            <p:cNvSpPr>
              <a:spLocks/>
            </p:cNvSpPr>
            <p:nvPr/>
          </p:nvSpPr>
          <p:spPr bwMode="auto">
            <a:xfrm>
              <a:off x="1064" y="1383"/>
              <a:ext cx="2040" cy="190"/>
            </a:xfrm>
            <a:prstGeom prst="rect">
              <a:avLst/>
            </a:prstGeom>
            <a:noFill/>
            <a:ln w="12700">
              <a:noFill/>
              <a:miter lim="800000"/>
              <a:headEnd/>
              <a:tailEnd/>
            </a:ln>
          </p:spPr>
          <p:txBody>
            <a:bodyPr lIns="0" tIns="0" rIns="0" bIns="0" anchor="ctr"/>
            <a:lstStyle/>
            <a:p>
              <a:pPr algn="r"/>
              <a:r>
                <a:rPr lang="en-US" sz="1200" dirty="0">
                  <a:latin typeface="+mn-lt"/>
                  <a:sym typeface="Lucida Grande" charset="0"/>
                </a:rPr>
                <a:t>Martinez-</a:t>
              </a:r>
              <a:r>
                <a:rPr lang="en-US" sz="1200" dirty="0" err="1">
                  <a:latin typeface="+mn-lt"/>
                  <a:sym typeface="Lucida Grande" charset="0"/>
                </a:rPr>
                <a:t>Abadias</a:t>
              </a:r>
              <a:r>
                <a:rPr lang="en-US" sz="1200" dirty="0">
                  <a:latin typeface="+mn-lt"/>
                  <a:sym typeface="Lucida Grande" charset="0"/>
                </a:rPr>
                <a:t> 2009</a:t>
              </a:r>
            </a:p>
          </p:txBody>
        </p:sp>
      </p:grpSp>
    </p:spTree>
    <p:extLst>
      <p:ext uri="{BB962C8B-B14F-4D97-AF65-F5344CB8AC3E}">
        <p14:creationId xmlns:p14="http://schemas.microsoft.com/office/powerpoint/2010/main" val="74041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2"/>
          <p:cNvSpPr>
            <a:spLocks noGrp="1" noChangeArrowheads="1"/>
          </p:cNvSpPr>
          <p:nvPr>
            <p:ph type="body" idx="1"/>
          </p:nvPr>
        </p:nvSpPr>
        <p:spPr>
          <a:xfrm>
            <a:off x="685800" y="5239051"/>
            <a:ext cx="7482482" cy="1447799"/>
          </a:xfrm>
        </p:spPr>
        <p:txBody>
          <a:bodyPr>
            <a:normAutofit lnSpcReduction="10000"/>
          </a:bodyPr>
          <a:lstStyle/>
          <a:p>
            <a:pPr marL="0" indent="0" eaLnBrk="1" hangingPunct="1">
              <a:spcBef>
                <a:spcPts val="0"/>
              </a:spcBef>
            </a:pPr>
            <a:r>
              <a:rPr lang="en-US" sz="1800" dirty="0" smtClean="0"/>
              <a:t> 1154 male skulls from 26 populations across Europe, N&gt;10 per population</a:t>
            </a:r>
          </a:p>
          <a:p>
            <a:pPr marL="0" indent="0" eaLnBrk="1" hangingPunct="1">
              <a:spcBef>
                <a:spcPts val="0"/>
              </a:spcBef>
            </a:pPr>
            <a:endParaRPr lang="en-US" sz="1800" dirty="0" smtClean="0"/>
          </a:p>
          <a:p>
            <a:pPr marL="0" indent="0" eaLnBrk="1" hangingPunct="1">
              <a:spcBef>
                <a:spcPts val="0"/>
              </a:spcBef>
            </a:pPr>
            <a:r>
              <a:rPr lang="en-US" sz="1800" dirty="0" smtClean="0"/>
              <a:t> 37 </a:t>
            </a:r>
            <a:r>
              <a:rPr lang="en-US" sz="1800" dirty="0" err="1" smtClean="0"/>
              <a:t>neurocranial</a:t>
            </a:r>
            <a:r>
              <a:rPr lang="en-US" sz="1800" dirty="0" smtClean="0"/>
              <a:t> and facial length measurements</a:t>
            </a:r>
          </a:p>
          <a:p>
            <a:pPr marL="0" indent="0" eaLnBrk="1" hangingPunct="1">
              <a:spcBef>
                <a:spcPts val="0"/>
              </a:spcBef>
            </a:pPr>
            <a:endParaRPr lang="en-US" sz="1800" dirty="0" smtClean="0"/>
          </a:p>
          <a:p>
            <a:pPr marL="0" indent="0" eaLnBrk="1" hangingPunct="1">
              <a:spcBef>
                <a:spcPts val="0"/>
              </a:spcBef>
            </a:pPr>
            <a:r>
              <a:rPr lang="en-US" sz="1800" dirty="0" smtClean="0"/>
              <a:t> 85% of skulls had complete data (all had at least 34/37)</a:t>
            </a:r>
          </a:p>
        </p:txBody>
      </p:sp>
      <p:pic>
        <p:nvPicPr>
          <p:cNvPr id="307204" name="Picture 3"/>
          <p:cNvPicPr>
            <a:picLocks noChangeAspect="1" noChangeArrowheads="1"/>
          </p:cNvPicPr>
          <p:nvPr/>
        </p:nvPicPr>
        <p:blipFill>
          <a:blip r:embed="rId2" cstate="print"/>
          <a:srcRect/>
          <a:stretch>
            <a:fillRect/>
          </a:stretch>
        </p:blipFill>
        <p:spPr bwMode="auto">
          <a:xfrm>
            <a:off x="3581400" y="1066800"/>
            <a:ext cx="4267199" cy="3875602"/>
          </a:xfrm>
          <a:prstGeom prst="rect">
            <a:avLst/>
          </a:prstGeom>
          <a:noFill/>
          <a:ln w="12700">
            <a:noFill/>
            <a:miter lim="800000"/>
            <a:headEnd/>
            <a:tailEnd/>
          </a:ln>
        </p:spPr>
      </p:pic>
      <p:sp>
        <p:nvSpPr>
          <p:cNvPr id="5" name="TextBox 4"/>
          <p:cNvSpPr txBox="1"/>
          <p:nvPr/>
        </p:nvSpPr>
        <p:spPr>
          <a:xfrm>
            <a:off x="6667499" y="6548349"/>
            <a:ext cx="2362200" cy="276999"/>
          </a:xfrm>
          <a:prstGeom prst="rect">
            <a:avLst/>
          </a:prstGeom>
          <a:noFill/>
        </p:spPr>
        <p:txBody>
          <a:bodyPr wrap="square" rtlCol="0">
            <a:spAutoFit/>
          </a:bodyPr>
          <a:lstStyle/>
          <a:p>
            <a:r>
              <a:rPr lang="en-US" sz="1200" dirty="0" err="1" smtClean="0"/>
              <a:t>Bakken</a:t>
            </a:r>
            <a:r>
              <a:rPr lang="en-US" sz="1200" dirty="0" smtClean="0"/>
              <a:t>, Dale, Schork, ADNI (2011)</a:t>
            </a:r>
            <a:endParaRPr lang="en-US" sz="1200" dirty="0"/>
          </a:p>
        </p:txBody>
      </p:sp>
      <p:grpSp>
        <p:nvGrpSpPr>
          <p:cNvPr id="7" name="Group 3"/>
          <p:cNvGrpSpPr>
            <a:grpSpLocks/>
          </p:cNvGrpSpPr>
          <p:nvPr/>
        </p:nvGrpSpPr>
        <p:grpSpPr bwMode="auto">
          <a:xfrm>
            <a:off x="381000" y="2133600"/>
            <a:ext cx="2667000" cy="1218987"/>
            <a:chOff x="0" y="0"/>
            <a:chExt cx="3104" cy="1573"/>
          </a:xfrm>
        </p:grpSpPr>
        <p:pic>
          <p:nvPicPr>
            <p:cNvPr id="8" name="Picture 4"/>
            <p:cNvPicPr>
              <a:picLocks noChangeAspect="1" noChangeArrowheads="1"/>
            </p:cNvPicPr>
            <p:nvPr/>
          </p:nvPicPr>
          <p:blipFill>
            <a:blip r:embed="rId3" cstate="print"/>
            <a:srcRect/>
            <a:stretch>
              <a:fillRect/>
            </a:stretch>
          </p:blipFill>
          <p:spPr bwMode="auto">
            <a:xfrm>
              <a:off x="0" y="0"/>
              <a:ext cx="2920" cy="1563"/>
            </a:xfrm>
            <a:prstGeom prst="rect">
              <a:avLst/>
            </a:prstGeom>
            <a:noFill/>
            <a:ln w="12700">
              <a:noFill/>
              <a:miter lim="800000"/>
              <a:headEnd/>
              <a:tailEnd/>
            </a:ln>
          </p:spPr>
        </p:pic>
        <p:sp>
          <p:nvSpPr>
            <p:cNvPr id="9" name="Rectangle 5"/>
            <p:cNvSpPr>
              <a:spLocks/>
            </p:cNvSpPr>
            <p:nvPr/>
          </p:nvSpPr>
          <p:spPr bwMode="auto">
            <a:xfrm>
              <a:off x="1064" y="1383"/>
              <a:ext cx="2040" cy="190"/>
            </a:xfrm>
            <a:prstGeom prst="rect">
              <a:avLst/>
            </a:prstGeom>
            <a:noFill/>
            <a:ln w="12700">
              <a:noFill/>
              <a:miter lim="800000"/>
              <a:headEnd/>
              <a:tailEnd/>
            </a:ln>
          </p:spPr>
          <p:txBody>
            <a:bodyPr lIns="0" tIns="0" rIns="0" bIns="0" anchor="ctr"/>
            <a:lstStyle/>
            <a:p>
              <a:pPr algn="r"/>
              <a:r>
                <a:rPr lang="en-US" sz="1200" dirty="0">
                  <a:latin typeface="+mn-lt"/>
                  <a:sym typeface="Lucida Grande" charset="0"/>
                </a:rPr>
                <a:t>Martinez-</a:t>
              </a:r>
              <a:r>
                <a:rPr lang="en-US" sz="1200" dirty="0" err="1">
                  <a:latin typeface="+mn-lt"/>
                  <a:sym typeface="Lucida Grande" charset="0"/>
                </a:rPr>
                <a:t>Abadias</a:t>
              </a:r>
              <a:r>
                <a:rPr lang="en-US" sz="1200" dirty="0">
                  <a:latin typeface="+mn-lt"/>
                  <a:sym typeface="Lucida Grande" charset="0"/>
                </a:rPr>
                <a:t> 2009</a:t>
              </a:r>
            </a:p>
          </p:txBody>
        </p:sp>
      </p:grpSp>
      <p:sp>
        <p:nvSpPr>
          <p:cNvPr id="11" name="Rectangle 2"/>
          <p:cNvSpPr>
            <a:spLocks noGrp="1" noChangeArrowheads="1"/>
          </p:cNvSpPr>
          <p:nvPr>
            <p:ph type="title"/>
          </p:nvPr>
        </p:nvSpPr>
        <p:spPr>
          <a:xfrm>
            <a:off x="0" y="228600"/>
            <a:ext cx="9144000" cy="609600"/>
          </a:xfrm>
        </p:spPr>
        <p:txBody>
          <a:bodyPr>
            <a:normAutofit/>
          </a:bodyPr>
          <a:lstStyle/>
          <a:p>
            <a:pPr eaLnBrk="1" hangingPunct="1"/>
            <a:r>
              <a:rPr lang="en-US" sz="3200" b="1" dirty="0" smtClean="0">
                <a:latin typeface="+mn-lt"/>
              </a:rPr>
              <a:t>Cranial Morphology Spatially Structured in Europe</a:t>
            </a:r>
          </a:p>
        </p:txBody>
      </p:sp>
    </p:spTree>
    <p:extLst>
      <p:ext uri="{BB962C8B-B14F-4D97-AF65-F5344CB8AC3E}">
        <p14:creationId xmlns:p14="http://schemas.microsoft.com/office/powerpoint/2010/main" val="279706655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smtClean="0">
                <a:latin typeface="+mn-lt"/>
              </a:rPr>
              <a:t>Analysis Suggests Variation Spatially Structured</a:t>
            </a:r>
          </a:p>
        </p:txBody>
      </p:sp>
      <p:pic>
        <p:nvPicPr>
          <p:cNvPr id="308227" name="Picture 2"/>
          <p:cNvPicPr>
            <a:picLocks noChangeAspect="1" noChangeArrowheads="1"/>
          </p:cNvPicPr>
          <p:nvPr/>
        </p:nvPicPr>
        <p:blipFill>
          <a:blip r:embed="rId3" cstate="print"/>
          <a:srcRect/>
          <a:stretch>
            <a:fillRect/>
          </a:stretch>
        </p:blipFill>
        <p:spPr bwMode="auto">
          <a:xfrm>
            <a:off x="1371600" y="1177517"/>
            <a:ext cx="6096000" cy="5397993"/>
          </a:xfrm>
          <a:prstGeom prst="rect">
            <a:avLst/>
          </a:prstGeom>
          <a:noFill/>
          <a:ln w="12700">
            <a:noFill/>
            <a:miter lim="800000"/>
            <a:headEnd/>
            <a:tailEnd/>
          </a:ln>
        </p:spPr>
      </p:pic>
      <p:sp>
        <p:nvSpPr>
          <p:cNvPr id="5" name="TextBox 4"/>
          <p:cNvSpPr txBox="1"/>
          <p:nvPr/>
        </p:nvSpPr>
        <p:spPr>
          <a:xfrm>
            <a:off x="6705600" y="6539294"/>
            <a:ext cx="2362199" cy="276999"/>
          </a:xfrm>
          <a:prstGeom prst="rect">
            <a:avLst/>
          </a:prstGeom>
          <a:noFill/>
        </p:spPr>
        <p:txBody>
          <a:bodyPr wrap="square" rtlCol="0">
            <a:spAutoFit/>
          </a:bodyPr>
          <a:lstStyle/>
          <a:p>
            <a:r>
              <a:rPr lang="en-US" sz="1200" dirty="0" err="1" smtClean="0"/>
              <a:t>Bakken</a:t>
            </a:r>
            <a:r>
              <a:rPr lang="en-US" sz="1200" dirty="0" smtClean="0"/>
              <a:t>, Dale, Schork, ADNI (2011)</a:t>
            </a:r>
            <a:endParaRPr lang="en-US" sz="1200" dirty="0"/>
          </a:p>
        </p:txBody>
      </p:sp>
    </p:spTree>
    <p:extLst>
      <p:ext uri="{BB962C8B-B14F-4D97-AF65-F5344CB8AC3E}">
        <p14:creationId xmlns:p14="http://schemas.microsoft.com/office/powerpoint/2010/main" val="162545358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0999" y="1361527"/>
            <a:ext cx="4462463" cy="1643572"/>
            <a:chOff x="381000" y="457200"/>
            <a:chExt cx="4462463" cy="164357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4462463" cy="1643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532" y="489650"/>
              <a:ext cx="2116931" cy="212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509164" y="3657600"/>
            <a:ext cx="4206134" cy="2447925"/>
            <a:chOff x="509164" y="3352800"/>
            <a:chExt cx="4206134" cy="2447925"/>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64" y="3352800"/>
              <a:ext cx="4206134"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200400" y="5562600"/>
              <a:ext cx="76200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904246"/>
            <a:ext cx="3962400" cy="3278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7"/>
          <p:cNvSpPr txBox="1">
            <a:spLocks noChangeArrowheads="1"/>
          </p:cNvSpPr>
          <p:nvPr/>
        </p:nvSpPr>
        <p:spPr bwMode="auto">
          <a:xfrm>
            <a:off x="380999" y="228599"/>
            <a:ext cx="8446129" cy="523220"/>
          </a:xfrm>
          <a:prstGeom prst="rect">
            <a:avLst/>
          </a:prstGeom>
          <a:noFill/>
          <a:ln w="9525">
            <a:noFill/>
            <a:miter lim="800000"/>
            <a:headEnd/>
            <a:tailEnd/>
          </a:ln>
        </p:spPr>
        <p:txBody>
          <a:bodyPr wrap="square">
            <a:prstTxWarp prst="textNoShape">
              <a:avLst/>
            </a:prstTxWarp>
            <a:spAutoFit/>
          </a:bodyPr>
          <a:lstStyle/>
          <a:p>
            <a:r>
              <a:rPr lang="en-US" sz="2800" b="1" dirty="0" err="1"/>
              <a:t>Lewontin’s</a:t>
            </a:r>
            <a:r>
              <a:rPr lang="en-US" sz="2800" b="1" dirty="0"/>
              <a:t> </a:t>
            </a:r>
            <a:r>
              <a:rPr lang="en-US" sz="2800" b="1" dirty="0" smtClean="0"/>
              <a:t>15.0% </a:t>
            </a:r>
            <a:r>
              <a:rPr lang="en-US" sz="2800" b="1" dirty="0"/>
              <a:t>i</a:t>
            </a:r>
            <a:r>
              <a:rPr lang="en-US" sz="2800" b="1" dirty="0" smtClean="0"/>
              <a:t>s &gt; 0.0%, So Classification is Possible!</a:t>
            </a:r>
            <a:endParaRPr lang="en-US" sz="2800" b="1" dirty="0"/>
          </a:p>
        </p:txBody>
      </p:sp>
    </p:spTree>
    <p:extLst>
      <p:ext uri="{BB962C8B-B14F-4D97-AF65-F5344CB8AC3E}">
        <p14:creationId xmlns:p14="http://schemas.microsoft.com/office/powerpoint/2010/main" val="370957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noGrp="1" noChangeArrowheads="1"/>
          </p:cNvSpPr>
          <p:nvPr>
            <p:ph type="title"/>
          </p:nvPr>
        </p:nvSpPr>
        <p:spPr>
          <a:xfrm>
            <a:off x="228600" y="381000"/>
            <a:ext cx="8686800" cy="609600"/>
          </a:xfrm>
        </p:spPr>
        <p:txBody>
          <a:bodyPr>
            <a:normAutofit/>
          </a:bodyPr>
          <a:lstStyle/>
          <a:p>
            <a:pPr eaLnBrk="1" hangingPunct="1"/>
            <a:r>
              <a:rPr lang="en-US" sz="3200" b="1" dirty="0" smtClean="0">
                <a:latin typeface="+mn-lt"/>
              </a:rPr>
              <a:t>Several Cranial Lengths Vary Along NW–SE Axis</a:t>
            </a:r>
          </a:p>
        </p:txBody>
      </p:sp>
      <p:pic>
        <p:nvPicPr>
          <p:cNvPr id="373762" name="Picture 2"/>
          <p:cNvPicPr>
            <a:picLocks noChangeAspect="1" noChangeArrowheads="1"/>
          </p:cNvPicPr>
          <p:nvPr/>
        </p:nvPicPr>
        <p:blipFill>
          <a:blip r:embed="rId3" cstate="print"/>
          <a:srcRect/>
          <a:stretch>
            <a:fillRect/>
          </a:stretch>
        </p:blipFill>
        <p:spPr bwMode="auto">
          <a:xfrm>
            <a:off x="381000" y="1752599"/>
            <a:ext cx="8328965" cy="3958633"/>
          </a:xfrm>
          <a:prstGeom prst="rect">
            <a:avLst/>
          </a:prstGeom>
          <a:noFill/>
          <a:ln w="9525">
            <a:noFill/>
            <a:miter lim="800000"/>
            <a:headEnd/>
            <a:tailEnd/>
          </a:ln>
        </p:spPr>
      </p:pic>
      <p:sp>
        <p:nvSpPr>
          <p:cNvPr id="6" name="TextBox 5"/>
          <p:cNvSpPr txBox="1"/>
          <p:nvPr/>
        </p:nvSpPr>
        <p:spPr>
          <a:xfrm>
            <a:off x="6705600" y="6539294"/>
            <a:ext cx="2362199" cy="276999"/>
          </a:xfrm>
          <a:prstGeom prst="rect">
            <a:avLst/>
          </a:prstGeom>
          <a:noFill/>
        </p:spPr>
        <p:txBody>
          <a:bodyPr wrap="square" rtlCol="0">
            <a:spAutoFit/>
          </a:bodyPr>
          <a:lstStyle/>
          <a:p>
            <a:r>
              <a:rPr lang="en-US" sz="1200" dirty="0" err="1" smtClean="0"/>
              <a:t>Bakken</a:t>
            </a:r>
            <a:r>
              <a:rPr lang="en-US" sz="1200" dirty="0" smtClean="0"/>
              <a:t>, Dale, Schork, ADNI (2011)</a:t>
            </a:r>
            <a:endParaRPr lang="en-US" sz="1200" dirty="0"/>
          </a:p>
        </p:txBody>
      </p:sp>
    </p:spTree>
    <p:extLst>
      <p:ext uri="{BB962C8B-B14F-4D97-AF65-F5344CB8AC3E}">
        <p14:creationId xmlns:p14="http://schemas.microsoft.com/office/powerpoint/2010/main" val="244591123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3" name="Picture 3"/>
          <p:cNvPicPr>
            <a:picLocks noChangeAspect="1" noChangeArrowheads="1"/>
          </p:cNvPicPr>
          <p:nvPr/>
        </p:nvPicPr>
        <p:blipFill>
          <a:blip r:embed="rId2" cstate="print"/>
          <a:srcRect/>
          <a:stretch>
            <a:fillRect/>
          </a:stretch>
        </p:blipFill>
        <p:spPr bwMode="auto">
          <a:xfrm>
            <a:off x="3657600" y="2057400"/>
            <a:ext cx="5249988" cy="4267200"/>
          </a:xfrm>
          <a:prstGeom prst="rect">
            <a:avLst/>
          </a:prstGeom>
          <a:noFill/>
          <a:ln w="12700">
            <a:noFill/>
            <a:miter lim="800000"/>
            <a:headEnd/>
            <a:tailEnd/>
          </a:ln>
        </p:spPr>
      </p:pic>
      <p:sp>
        <p:nvSpPr>
          <p:cNvPr id="293892" name="Rectangle 5"/>
          <p:cNvSpPr>
            <a:spLocks/>
          </p:cNvSpPr>
          <p:nvPr/>
        </p:nvSpPr>
        <p:spPr bwMode="auto">
          <a:xfrm>
            <a:off x="381000" y="3276600"/>
            <a:ext cx="3581400" cy="1524000"/>
          </a:xfrm>
          <a:prstGeom prst="rect">
            <a:avLst/>
          </a:prstGeom>
          <a:noFill/>
          <a:ln w="12700">
            <a:noFill/>
            <a:miter lim="800000"/>
            <a:headEnd/>
            <a:tailEnd/>
          </a:ln>
        </p:spPr>
        <p:txBody>
          <a:bodyPr lIns="0" tIns="0" rIns="0" bIns="0" anchor="ctr"/>
          <a:lstStyle/>
          <a:p>
            <a:pPr>
              <a:spcBef>
                <a:spcPts val="0"/>
              </a:spcBef>
              <a:buSzPct val="125000"/>
              <a:buFont typeface="Arial" pitchFamily="34" charset="0"/>
              <a:buChar char="•"/>
            </a:pPr>
            <a:r>
              <a:rPr lang="en-US" dirty="0" smtClean="0"/>
              <a:t> 1387 </a:t>
            </a:r>
            <a:r>
              <a:rPr lang="en-US" dirty="0"/>
              <a:t>European </a:t>
            </a:r>
            <a:r>
              <a:rPr lang="en-US" dirty="0" smtClean="0"/>
              <a:t>individuals</a:t>
            </a:r>
          </a:p>
          <a:p>
            <a:pPr>
              <a:spcBef>
                <a:spcPts val="0"/>
              </a:spcBef>
              <a:buSzPct val="125000"/>
              <a:buFont typeface="Arial" pitchFamily="34" charset="0"/>
              <a:buChar char="•"/>
            </a:pPr>
            <a:r>
              <a:rPr lang="en-US" dirty="0" smtClean="0"/>
              <a:t> Self reported ancestry based</a:t>
            </a:r>
          </a:p>
          <a:p>
            <a:pPr>
              <a:spcBef>
                <a:spcPts val="0"/>
              </a:spcBef>
              <a:buSzPct val="125000"/>
              <a:buFont typeface="Arial" pitchFamily="34" charset="0"/>
              <a:buChar char="•"/>
            </a:pPr>
            <a:r>
              <a:rPr lang="en-US" dirty="0" smtClean="0"/>
              <a:t> </a:t>
            </a:r>
            <a:r>
              <a:rPr lang="en-US" dirty="0" err="1" smtClean="0"/>
              <a:t>Affy</a:t>
            </a:r>
            <a:r>
              <a:rPr lang="en-US" dirty="0" smtClean="0"/>
              <a:t> </a:t>
            </a:r>
            <a:r>
              <a:rPr lang="en-US" dirty="0"/>
              <a:t>500k </a:t>
            </a:r>
            <a:r>
              <a:rPr lang="en-US" dirty="0" smtClean="0"/>
              <a:t>genotyping</a:t>
            </a:r>
          </a:p>
          <a:p>
            <a:pPr>
              <a:spcBef>
                <a:spcPts val="0"/>
              </a:spcBef>
              <a:buSzPct val="125000"/>
              <a:buFont typeface="Arial" pitchFamily="34" charset="0"/>
              <a:buChar char="•"/>
            </a:pPr>
            <a:r>
              <a:rPr lang="en-US" dirty="0" smtClean="0"/>
              <a:t> Major </a:t>
            </a:r>
            <a:r>
              <a:rPr lang="en-US" dirty="0"/>
              <a:t>axis of variation: </a:t>
            </a:r>
            <a:r>
              <a:rPr lang="en-US" dirty="0" smtClean="0"/>
              <a:t>NNW–SSE</a:t>
            </a:r>
          </a:p>
          <a:p>
            <a:pPr>
              <a:spcBef>
                <a:spcPts val="0"/>
              </a:spcBef>
              <a:buSzPct val="125000"/>
              <a:buFont typeface="Arial" pitchFamily="34" charset="0"/>
              <a:buChar char="•"/>
            </a:pPr>
            <a:r>
              <a:rPr lang="en-US" dirty="0" smtClean="0"/>
              <a:t> Consistent with historical migration</a:t>
            </a:r>
            <a:endParaRPr lang="en-US" dirty="0"/>
          </a:p>
        </p:txBody>
      </p:sp>
      <p:grpSp>
        <p:nvGrpSpPr>
          <p:cNvPr id="2" name="Group 8"/>
          <p:cNvGrpSpPr/>
          <p:nvPr/>
        </p:nvGrpSpPr>
        <p:grpSpPr>
          <a:xfrm>
            <a:off x="838200" y="381000"/>
            <a:ext cx="7493221" cy="1143000"/>
            <a:chOff x="762000" y="5562600"/>
            <a:chExt cx="7493221" cy="1143000"/>
          </a:xfrm>
        </p:grpSpPr>
        <p:pic>
          <p:nvPicPr>
            <p:cNvPr id="311297" name="Picture 1"/>
            <p:cNvPicPr>
              <a:picLocks noChangeAspect="1" noChangeArrowheads="1"/>
            </p:cNvPicPr>
            <p:nvPr/>
          </p:nvPicPr>
          <p:blipFill>
            <a:blip r:embed="rId3" cstate="print"/>
            <a:srcRect/>
            <a:stretch>
              <a:fillRect/>
            </a:stretch>
          </p:blipFill>
          <p:spPr bwMode="auto">
            <a:xfrm>
              <a:off x="762000" y="5562600"/>
              <a:ext cx="7493221" cy="914400"/>
            </a:xfrm>
            <a:prstGeom prst="rect">
              <a:avLst/>
            </a:prstGeom>
            <a:noFill/>
            <a:ln w="9525">
              <a:noFill/>
              <a:miter lim="800000"/>
              <a:headEnd/>
              <a:tailEnd/>
            </a:ln>
          </p:spPr>
        </p:pic>
        <p:pic>
          <p:nvPicPr>
            <p:cNvPr id="311298" name="Picture 2"/>
            <p:cNvPicPr>
              <a:picLocks noChangeAspect="1" noChangeArrowheads="1"/>
            </p:cNvPicPr>
            <p:nvPr/>
          </p:nvPicPr>
          <p:blipFill>
            <a:blip r:embed="rId4" cstate="print"/>
            <a:srcRect/>
            <a:stretch>
              <a:fillRect/>
            </a:stretch>
          </p:blipFill>
          <p:spPr bwMode="auto">
            <a:xfrm>
              <a:off x="838200" y="6477000"/>
              <a:ext cx="3564082" cy="228600"/>
            </a:xfrm>
            <a:prstGeom prst="rect">
              <a:avLst/>
            </a:prstGeom>
            <a:noFill/>
            <a:ln w="9525">
              <a:noFill/>
              <a:miter lim="800000"/>
              <a:headEnd/>
              <a:tailEnd/>
            </a:ln>
          </p:spPr>
        </p:pic>
      </p:grpSp>
    </p:spTree>
    <p:extLst>
      <p:ext uri="{BB962C8B-B14F-4D97-AF65-F5344CB8AC3E}">
        <p14:creationId xmlns:p14="http://schemas.microsoft.com/office/powerpoint/2010/main" val="225366385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6839" y="1066800"/>
            <a:ext cx="7848600" cy="5278368"/>
          </a:xfrm>
          <a:prstGeom prst="rect">
            <a:avLst/>
          </a:prstGeom>
        </p:spPr>
        <p:txBody>
          <a:bodyPr wrap="square">
            <a:spAutoFit/>
          </a:bodyPr>
          <a:lstStyle/>
          <a:p>
            <a:pPr algn="just"/>
            <a:r>
              <a:rPr lang="en-US" sz="2400" b="1" dirty="0" smtClean="0"/>
              <a:t>Ancestry Estimation</a:t>
            </a:r>
            <a:r>
              <a:rPr lang="en-US" sz="2400" dirty="0" smtClean="0"/>
              <a:t>:</a:t>
            </a:r>
          </a:p>
          <a:p>
            <a:pPr algn="just">
              <a:lnSpc>
                <a:spcPts val="1500"/>
              </a:lnSpc>
              <a:buFont typeface="Arial" pitchFamily="34" charset="0"/>
              <a:buChar char="•"/>
            </a:pPr>
            <a:endParaRPr lang="en-US" sz="2000" dirty="0" smtClean="0"/>
          </a:p>
          <a:p>
            <a:pPr lvl="1" algn="just">
              <a:buFont typeface="Arial" pitchFamily="34" charset="0"/>
              <a:buChar char="•"/>
            </a:pPr>
            <a:r>
              <a:rPr lang="en-US" dirty="0" smtClean="0"/>
              <a:t> 626 Individuals with MRI phenotypes</a:t>
            </a:r>
          </a:p>
          <a:p>
            <a:pPr lvl="1" algn="just">
              <a:buFont typeface="Arial" pitchFamily="34" charset="0"/>
              <a:buChar char="•"/>
            </a:pPr>
            <a:r>
              <a:rPr lang="en-US" dirty="0"/>
              <a:t> </a:t>
            </a:r>
            <a:r>
              <a:rPr lang="en-US" dirty="0" smtClean="0"/>
              <a:t>PLINK33 software used to estimate ancestry</a:t>
            </a:r>
          </a:p>
          <a:p>
            <a:pPr lvl="1" algn="just">
              <a:buFont typeface="Arial" pitchFamily="34" charset="0"/>
              <a:buChar char="•"/>
            </a:pPr>
            <a:r>
              <a:rPr lang="en-US" dirty="0" smtClean="0"/>
              <a:t> 34 European reference populations from POPRES, HGDP, and </a:t>
            </a:r>
            <a:r>
              <a:rPr lang="en-US" dirty="0" err="1" smtClean="0"/>
              <a:t>HapMap</a:t>
            </a:r>
            <a:r>
              <a:rPr lang="en-US" dirty="0" smtClean="0"/>
              <a:t> </a:t>
            </a:r>
          </a:p>
          <a:p>
            <a:pPr lvl="1" algn="just">
              <a:buFont typeface="Arial" pitchFamily="34" charset="0"/>
              <a:buChar char="•"/>
            </a:pPr>
            <a:r>
              <a:rPr lang="en-US" dirty="0" smtClean="0"/>
              <a:t> 59,908 SNPs after filtering based on quality and linkage disequilibrium</a:t>
            </a:r>
          </a:p>
          <a:p>
            <a:pPr algn="just">
              <a:buFont typeface="Arial" pitchFamily="34" charset="0"/>
              <a:buChar char="•"/>
            </a:pPr>
            <a:endParaRPr lang="en-US" sz="2000" dirty="0" smtClean="0"/>
          </a:p>
          <a:p>
            <a:pPr algn="just"/>
            <a:r>
              <a:rPr lang="en-US" sz="2400" b="1" dirty="0" smtClean="0"/>
              <a:t>NW–SE Genetic Admixture Assessment:</a:t>
            </a:r>
          </a:p>
          <a:p>
            <a:pPr algn="just">
              <a:lnSpc>
                <a:spcPts val="1500"/>
              </a:lnSpc>
            </a:pPr>
            <a:endParaRPr lang="en-US" sz="2000" dirty="0" smtClean="0"/>
          </a:p>
          <a:p>
            <a:pPr lvl="1" algn="just">
              <a:buFont typeface="Arial" pitchFamily="34" charset="0"/>
              <a:buChar char="•"/>
            </a:pPr>
            <a:r>
              <a:rPr lang="en-US" sz="2000" dirty="0" smtClean="0"/>
              <a:t> </a:t>
            </a:r>
            <a:r>
              <a:rPr lang="en-US" dirty="0" smtClean="0"/>
              <a:t>project rotated principal components onto a 45° line running NW-SE</a:t>
            </a:r>
          </a:p>
          <a:p>
            <a:pPr algn="just">
              <a:buFont typeface="Arial" pitchFamily="34" charset="0"/>
              <a:buChar char="•"/>
            </a:pPr>
            <a:endParaRPr lang="en-US" sz="2000" dirty="0" smtClean="0"/>
          </a:p>
          <a:p>
            <a:pPr algn="just"/>
            <a:r>
              <a:rPr lang="en-US" sz="2400" b="1" dirty="0" smtClean="0"/>
              <a:t>NW–SE Admixture was Tested for Association With</a:t>
            </a:r>
            <a:r>
              <a:rPr lang="en-US" sz="2400" dirty="0" smtClean="0"/>
              <a:t>:</a:t>
            </a:r>
          </a:p>
          <a:p>
            <a:pPr algn="just">
              <a:lnSpc>
                <a:spcPts val="1500"/>
              </a:lnSpc>
              <a:buFont typeface="Arial" pitchFamily="34" charset="0"/>
              <a:buChar char="•"/>
            </a:pPr>
            <a:endParaRPr lang="en-US" dirty="0" smtClean="0"/>
          </a:p>
          <a:p>
            <a:pPr lvl="1" algn="just">
              <a:buFont typeface="Arial" pitchFamily="34" charset="0"/>
              <a:buChar char="•"/>
            </a:pPr>
            <a:r>
              <a:rPr lang="en-US" dirty="0" smtClean="0"/>
              <a:t> 12 brain region summary measures</a:t>
            </a:r>
          </a:p>
          <a:p>
            <a:pPr lvl="1" algn="just">
              <a:buFont typeface="Arial" pitchFamily="34" charset="0"/>
              <a:buChar char="•"/>
            </a:pPr>
            <a:r>
              <a:rPr lang="en-US" dirty="0" smtClean="0"/>
              <a:t> cortical area in 66 regions</a:t>
            </a:r>
          </a:p>
          <a:p>
            <a:pPr lvl="1" algn="just">
              <a:buFont typeface="Arial" pitchFamily="34" charset="0"/>
              <a:buChar char="•"/>
            </a:pPr>
            <a:r>
              <a:rPr lang="en-US" dirty="0" smtClean="0"/>
              <a:t> cortical area across the surface of the brain </a:t>
            </a:r>
          </a:p>
          <a:p>
            <a:pPr lvl="1" algn="just">
              <a:buFont typeface="Arial" pitchFamily="34" charset="0"/>
              <a:buChar char="•"/>
            </a:pPr>
            <a:r>
              <a:rPr lang="en-US" dirty="0" smtClean="0"/>
              <a:t> </a:t>
            </a:r>
            <a:r>
              <a:rPr lang="en-US" dirty="0" err="1" smtClean="0"/>
              <a:t>univariate</a:t>
            </a:r>
            <a:r>
              <a:rPr lang="en-US" dirty="0" smtClean="0"/>
              <a:t> linear models </a:t>
            </a:r>
            <a:r>
              <a:rPr lang="en-US" i="1" dirty="0" smtClean="0"/>
              <a:t>controlling for sex, age, height, weight, BMI, and  </a:t>
            </a:r>
          </a:p>
          <a:p>
            <a:pPr lvl="1" algn="just"/>
            <a:r>
              <a:rPr lang="en-US" i="1" dirty="0"/>
              <a:t> </a:t>
            </a:r>
            <a:r>
              <a:rPr lang="en-US" i="1" dirty="0" smtClean="0"/>
              <a:t>  neurological diagnosis</a:t>
            </a:r>
            <a:r>
              <a:rPr lang="en-US" dirty="0" smtClean="0"/>
              <a:t>.</a:t>
            </a:r>
            <a:endParaRPr lang="en-US" dirty="0"/>
          </a:p>
        </p:txBody>
      </p:sp>
      <p:sp>
        <p:nvSpPr>
          <p:cNvPr id="5" name="Text Box 2"/>
          <p:cNvSpPr txBox="1">
            <a:spLocks noChangeArrowheads="1"/>
          </p:cNvSpPr>
          <p:nvPr/>
        </p:nvSpPr>
        <p:spPr bwMode="auto">
          <a:xfrm>
            <a:off x="166723" y="304800"/>
            <a:ext cx="8848833" cy="584775"/>
          </a:xfrm>
          <a:prstGeom prst="rect">
            <a:avLst/>
          </a:prstGeom>
          <a:noFill/>
          <a:ln w="9525">
            <a:noFill/>
            <a:miter lim="800000"/>
            <a:headEnd/>
            <a:tailEnd/>
          </a:ln>
        </p:spPr>
        <p:txBody>
          <a:bodyPr wrap="none">
            <a:spAutoFit/>
          </a:bodyPr>
          <a:lstStyle/>
          <a:p>
            <a:pPr algn="ctr"/>
            <a:r>
              <a:rPr lang="en-US" sz="3200" b="1" dirty="0" smtClean="0"/>
              <a:t>ADNI Data for Brain Morphology/Ancestry Analysis</a:t>
            </a:r>
            <a:endParaRPr lang="en-US" sz="3200" b="1" dirty="0"/>
          </a:p>
        </p:txBody>
      </p:sp>
      <p:sp>
        <p:nvSpPr>
          <p:cNvPr id="7" name="TextBox 6"/>
          <p:cNvSpPr txBox="1"/>
          <p:nvPr/>
        </p:nvSpPr>
        <p:spPr>
          <a:xfrm>
            <a:off x="6603382" y="6539294"/>
            <a:ext cx="2438399" cy="276999"/>
          </a:xfrm>
          <a:prstGeom prst="rect">
            <a:avLst/>
          </a:prstGeom>
          <a:noFill/>
        </p:spPr>
        <p:txBody>
          <a:bodyPr wrap="square" rtlCol="0">
            <a:spAutoFit/>
          </a:bodyPr>
          <a:lstStyle/>
          <a:p>
            <a:r>
              <a:rPr lang="en-US" sz="1200" dirty="0" err="1" smtClean="0"/>
              <a:t>Bakken</a:t>
            </a:r>
            <a:r>
              <a:rPr lang="en-US" sz="1200" dirty="0" smtClean="0"/>
              <a:t>, Dale, Schork, ADNI (2011)</a:t>
            </a:r>
            <a:endParaRPr lang="en-US" sz="1200" dirty="0"/>
          </a:p>
        </p:txBody>
      </p:sp>
    </p:spTree>
    <p:extLst>
      <p:ext uri="{BB962C8B-B14F-4D97-AF65-F5344CB8AC3E}">
        <p14:creationId xmlns:p14="http://schemas.microsoft.com/office/powerpoint/2010/main" val="33239653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1"/>
          <p:cNvSpPr>
            <a:spLocks noGrp="1" noChangeArrowheads="1"/>
          </p:cNvSpPr>
          <p:nvPr>
            <p:ph type="title"/>
          </p:nvPr>
        </p:nvSpPr>
        <p:spPr>
          <a:xfrm>
            <a:off x="609600" y="381000"/>
            <a:ext cx="7911703" cy="1071563"/>
          </a:xfrm>
        </p:spPr>
        <p:txBody>
          <a:bodyPr/>
          <a:lstStyle/>
          <a:p>
            <a:pPr eaLnBrk="1" hangingPunct="1"/>
            <a:r>
              <a:rPr lang="en-US" sz="2800" b="1" dirty="0" smtClean="0">
                <a:latin typeface="+mn-lt"/>
              </a:rPr>
              <a:t>NW–SE Admixture Explains Small Variation in Brain Measures Independently of Height</a:t>
            </a:r>
          </a:p>
        </p:txBody>
      </p:sp>
      <p:sp>
        <p:nvSpPr>
          <p:cNvPr id="304131" name="Rectangle 2"/>
          <p:cNvSpPr>
            <a:spLocks noGrp="1" noChangeArrowheads="1"/>
          </p:cNvSpPr>
          <p:nvPr>
            <p:ph type="body" idx="1"/>
          </p:nvPr>
        </p:nvSpPr>
        <p:spPr>
          <a:xfrm>
            <a:off x="228600" y="5181600"/>
            <a:ext cx="8686800" cy="1265634"/>
          </a:xfrm>
        </p:spPr>
        <p:txBody>
          <a:bodyPr anchor="ctr"/>
          <a:lstStyle/>
          <a:p>
            <a:pPr marL="0" indent="0" eaLnBrk="1" hangingPunct="1"/>
            <a:r>
              <a:rPr lang="en-US" sz="1800" dirty="0" smtClean="0"/>
              <a:t> </a:t>
            </a:r>
            <a:r>
              <a:rPr lang="en-US" sz="1800" b="1" dirty="0" smtClean="0"/>
              <a:t>Covariates:  Age, sex, diagnosis, height, BMI (these effects were eliminated!)</a:t>
            </a:r>
          </a:p>
          <a:p>
            <a:pPr marL="0" indent="0" eaLnBrk="1" hangingPunct="1">
              <a:spcBef>
                <a:spcPts val="1687"/>
              </a:spcBef>
            </a:pPr>
            <a:r>
              <a:rPr lang="en-US" sz="1800" dirty="0" smtClean="0"/>
              <a:t> No association with: </a:t>
            </a:r>
            <a:r>
              <a:rPr lang="en-US" sz="1800" dirty="0" err="1" smtClean="0"/>
              <a:t>hippocampal</a:t>
            </a:r>
            <a:r>
              <a:rPr lang="en-US" sz="1800" dirty="0" smtClean="0"/>
              <a:t> volume, cortical thickness, </a:t>
            </a:r>
            <a:r>
              <a:rPr lang="en-US" sz="1800" dirty="0" err="1" smtClean="0"/>
              <a:t>cerebellar</a:t>
            </a:r>
            <a:r>
              <a:rPr lang="en-US" sz="1800" dirty="0" smtClean="0"/>
              <a:t> volume</a:t>
            </a:r>
          </a:p>
        </p:txBody>
      </p:sp>
      <p:grpSp>
        <p:nvGrpSpPr>
          <p:cNvPr id="22" name="Group 21"/>
          <p:cNvGrpSpPr/>
          <p:nvPr/>
        </p:nvGrpSpPr>
        <p:grpSpPr>
          <a:xfrm>
            <a:off x="609600" y="1676400"/>
            <a:ext cx="3048000" cy="3624858"/>
            <a:chOff x="381000" y="1752600"/>
            <a:chExt cx="3048000" cy="3624858"/>
          </a:xfrm>
        </p:grpSpPr>
        <p:grpSp>
          <p:nvGrpSpPr>
            <p:cNvPr id="20" name="Group 19"/>
            <p:cNvGrpSpPr/>
            <p:nvPr/>
          </p:nvGrpSpPr>
          <p:grpSpPr>
            <a:xfrm>
              <a:off x="381000" y="1752600"/>
              <a:ext cx="3048000" cy="3624858"/>
              <a:chOff x="381000" y="1752600"/>
              <a:chExt cx="3048000" cy="3624858"/>
            </a:xfrm>
          </p:grpSpPr>
          <p:pic>
            <p:nvPicPr>
              <p:cNvPr id="304132" name="Picture 3"/>
              <p:cNvPicPr>
                <a:picLocks noChangeAspect="1" noChangeArrowheads="1"/>
              </p:cNvPicPr>
              <p:nvPr/>
            </p:nvPicPr>
            <p:blipFill>
              <a:blip r:embed="rId2" cstate="print"/>
              <a:srcRect l="33633" t="10661" r="34897"/>
              <a:stretch>
                <a:fillRect/>
              </a:stretch>
            </p:blipFill>
            <p:spPr bwMode="auto">
              <a:xfrm>
                <a:off x="381000" y="1752600"/>
                <a:ext cx="3048000" cy="3526972"/>
              </a:xfrm>
              <a:prstGeom prst="rect">
                <a:avLst/>
              </a:prstGeom>
              <a:noFill/>
              <a:ln w="12700">
                <a:noFill/>
                <a:miter lim="800000"/>
                <a:headEnd/>
                <a:tailEnd/>
              </a:ln>
            </p:spPr>
          </p:pic>
          <p:grpSp>
            <p:nvGrpSpPr>
              <p:cNvPr id="2" name="Group 5"/>
              <p:cNvGrpSpPr>
                <a:grpSpLocks/>
              </p:cNvGrpSpPr>
              <p:nvPr/>
            </p:nvGrpSpPr>
            <p:grpSpPr bwMode="auto">
              <a:xfrm>
                <a:off x="1295400" y="5029200"/>
                <a:ext cx="1401961" cy="348258"/>
                <a:chOff x="0" y="0"/>
                <a:chExt cx="1256" cy="312"/>
              </a:xfrm>
            </p:grpSpPr>
            <p:sp>
              <p:nvSpPr>
                <p:cNvPr id="304139" name="Rectangle 6"/>
                <p:cNvSpPr>
                  <a:spLocks/>
                </p:cNvSpPr>
                <p:nvPr/>
              </p:nvSpPr>
              <p:spPr bwMode="auto">
                <a:xfrm>
                  <a:off x="0" y="0"/>
                  <a:ext cx="416" cy="312"/>
                </a:xfrm>
                <a:prstGeom prst="rect">
                  <a:avLst/>
                </a:prstGeom>
                <a:noFill/>
                <a:ln w="12700">
                  <a:noFill/>
                  <a:miter lim="800000"/>
                  <a:headEnd/>
                  <a:tailEnd/>
                </a:ln>
              </p:spPr>
              <p:txBody>
                <a:bodyPr lIns="0" tIns="0" rIns="0" bIns="0" anchor="ctr"/>
                <a:lstStyle/>
                <a:p>
                  <a:r>
                    <a:rPr lang="en-US" sz="1700" dirty="0"/>
                    <a:t>NW</a:t>
                  </a:r>
                </a:p>
              </p:txBody>
            </p:sp>
            <p:sp>
              <p:nvSpPr>
                <p:cNvPr id="304140" name="Rectangle 7"/>
                <p:cNvSpPr>
                  <a:spLocks/>
                </p:cNvSpPr>
                <p:nvPr/>
              </p:nvSpPr>
              <p:spPr bwMode="auto">
                <a:xfrm>
                  <a:off x="804" y="0"/>
                  <a:ext cx="452" cy="312"/>
                </a:xfrm>
                <a:prstGeom prst="rect">
                  <a:avLst/>
                </a:prstGeom>
                <a:noFill/>
                <a:ln w="12700">
                  <a:noFill/>
                  <a:miter lim="800000"/>
                  <a:headEnd/>
                  <a:tailEnd/>
                </a:ln>
              </p:spPr>
              <p:txBody>
                <a:bodyPr lIns="0" tIns="0" rIns="0" bIns="0" anchor="ctr"/>
                <a:lstStyle/>
                <a:p>
                  <a:r>
                    <a:rPr lang="en-US" sz="1700" dirty="0"/>
                    <a:t>SE</a:t>
                  </a:r>
                </a:p>
              </p:txBody>
            </p:sp>
            <p:sp>
              <p:nvSpPr>
                <p:cNvPr id="304141" name="Line 8"/>
                <p:cNvSpPr>
                  <a:spLocks noChangeShapeType="1"/>
                </p:cNvSpPr>
                <p:nvPr/>
              </p:nvSpPr>
              <p:spPr bwMode="auto">
                <a:xfrm flipH="1">
                  <a:off x="449" y="168"/>
                  <a:ext cx="281" cy="0"/>
                </a:xfrm>
                <a:prstGeom prst="line">
                  <a:avLst/>
                </a:prstGeom>
                <a:noFill/>
                <a:ln w="38100">
                  <a:solidFill>
                    <a:schemeClr val="tx1"/>
                  </a:solidFill>
                  <a:round/>
                  <a:headEnd type="stealth" w="med" len="med"/>
                  <a:tailEnd/>
                </a:ln>
              </p:spPr>
              <p:txBody>
                <a:bodyPr/>
                <a:lstStyle/>
                <a:p>
                  <a:endParaRPr lang="en-US"/>
                </a:p>
              </p:txBody>
            </p:sp>
          </p:grpSp>
        </p:grpSp>
        <p:sp>
          <p:nvSpPr>
            <p:cNvPr id="304135" name="Rectangle 9"/>
            <p:cNvSpPr>
              <a:spLocks/>
            </p:cNvSpPr>
            <p:nvPr/>
          </p:nvSpPr>
          <p:spPr bwMode="auto">
            <a:xfrm>
              <a:off x="2627561" y="1829261"/>
              <a:ext cx="363882" cy="261610"/>
            </a:xfrm>
            <a:prstGeom prst="rect">
              <a:avLst/>
            </a:prstGeom>
            <a:noFill/>
            <a:ln w="12700">
              <a:noFill/>
              <a:miter lim="800000"/>
              <a:headEnd/>
              <a:tailEnd/>
            </a:ln>
          </p:spPr>
          <p:txBody>
            <a:bodyPr wrap="none" lIns="0" tIns="0" rIns="0" bIns="0" anchor="ctr">
              <a:spAutoFit/>
            </a:bodyPr>
            <a:lstStyle/>
            <a:p>
              <a:r>
                <a:rPr lang="en-US" sz="1700" dirty="0"/>
                <a:t>ICV</a:t>
              </a:r>
            </a:p>
          </p:txBody>
        </p:sp>
      </p:grpSp>
      <p:grpSp>
        <p:nvGrpSpPr>
          <p:cNvPr id="23" name="Group 22"/>
          <p:cNvGrpSpPr/>
          <p:nvPr/>
        </p:nvGrpSpPr>
        <p:grpSpPr>
          <a:xfrm>
            <a:off x="5181600" y="1676400"/>
            <a:ext cx="3016932" cy="3624858"/>
            <a:chOff x="4648200" y="1752600"/>
            <a:chExt cx="3016932" cy="3624858"/>
          </a:xfrm>
        </p:grpSpPr>
        <p:grpSp>
          <p:nvGrpSpPr>
            <p:cNvPr id="21" name="Group 20"/>
            <p:cNvGrpSpPr/>
            <p:nvPr/>
          </p:nvGrpSpPr>
          <p:grpSpPr>
            <a:xfrm>
              <a:off x="4648200" y="1752600"/>
              <a:ext cx="3016932" cy="3624858"/>
              <a:chOff x="4648200" y="1752600"/>
              <a:chExt cx="3016932" cy="3624858"/>
            </a:xfrm>
          </p:grpSpPr>
          <p:pic>
            <p:nvPicPr>
              <p:cNvPr id="304133" name="Picture 4"/>
              <p:cNvPicPr>
                <a:picLocks noChangeAspect="1" noChangeArrowheads="1"/>
              </p:cNvPicPr>
              <p:nvPr/>
            </p:nvPicPr>
            <p:blipFill>
              <a:blip r:embed="rId2" cstate="print"/>
              <a:srcRect t="11240" r="69255" b="3098"/>
              <a:stretch>
                <a:fillRect/>
              </a:stretch>
            </p:blipFill>
            <p:spPr bwMode="auto">
              <a:xfrm>
                <a:off x="4648200" y="1752600"/>
                <a:ext cx="3016932" cy="3429000"/>
              </a:xfrm>
              <a:prstGeom prst="rect">
                <a:avLst/>
              </a:prstGeom>
              <a:noFill/>
              <a:ln w="12700">
                <a:noFill/>
                <a:miter lim="800000"/>
                <a:headEnd/>
                <a:tailEnd/>
              </a:ln>
            </p:spPr>
          </p:pic>
          <p:grpSp>
            <p:nvGrpSpPr>
              <p:cNvPr id="16" name="Group 5"/>
              <p:cNvGrpSpPr>
                <a:grpSpLocks/>
              </p:cNvGrpSpPr>
              <p:nvPr/>
            </p:nvGrpSpPr>
            <p:grpSpPr bwMode="auto">
              <a:xfrm>
                <a:off x="5486400" y="5029200"/>
                <a:ext cx="1401961" cy="348258"/>
                <a:chOff x="0" y="0"/>
                <a:chExt cx="1256" cy="312"/>
              </a:xfrm>
            </p:grpSpPr>
            <p:sp>
              <p:nvSpPr>
                <p:cNvPr id="17" name="Rectangle 6"/>
                <p:cNvSpPr>
                  <a:spLocks/>
                </p:cNvSpPr>
                <p:nvPr/>
              </p:nvSpPr>
              <p:spPr bwMode="auto">
                <a:xfrm>
                  <a:off x="0" y="0"/>
                  <a:ext cx="416" cy="312"/>
                </a:xfrm>
                <a:prstGeom prst="rect">
                  <a:avLst/>
                </a:prstGeom>
                <a:noFill/>
                <a:ln w="12700">
                  <a:noFill/>
                  <a:miter lim="800000"/>
                  <a:headEnd/>
                  <a:tailEnd/>
                </a:ln>
              </p:spPr>
              <p:txBody>
                <a:bodyPr lIns="0" tIns="0" rIns="0" bIns="0" anchor="ctr"/>
                <a:lstStyle/>
                <a:p>
                  <a:r>
                    <a:rPr lang="en-US" sz="1700" dirty="0"/>
                    <a:t>NW</a:t>
                  </a:r>
                </a:p>
              </p:txBody>
            </p:sp>
            <p:sp>
              <p:nvSpPr>
                <p:cNvPr id="18" name="Rectangle 7"/>
                <p:cNvSpPr>
                  <a:spLocks/>
                </p:cNvSpPr>
                <p:nvPr/>
              </p:nvSpPr>
              <p:spPr bwMode="auto">
                <a:xfrm>
                  <a:off x="804" y="0"/>
                  <a:ext cx="452" cy="312"/>
                </a:xfrm>
                <a:prstGeom prst="rect">
                  <a:avLst/>
                </a:prstGeom>
                <a:noFill/>
                <a:ln w="12700">
                  <a:noFill/>
                  <a:miter lim="800000"/>
                  <a:headEnd/>
                  <a:tailEnd/>
                </a:ln>
              </p:spPr>
              <p:txBody>
                <a:bodyPr lIns="0" tIns="0" rIns="0" bIns="0" anchor="ctr"/>
                <a:lstStyle/>
                <a:p>
                  <a:r>
                    <a:rPr lang="en-US" sz="1700" dirty="0"/>
                    <a:t>SE</a:t>
                  </a:r>
                </a:p>
              </p:txBody>
            </p:sp>
            <p:sp>
              <p:nvSpPr>
                <p:cNvPr id="19" name="Line 8"/>
                <p:cNvSpPr>
                  <a:spLocks noChangeShapeType="1"/>
                </p:cNvSpPr>
                <p:nvPr/>
              </p:nvSpPr>
              <p:spPr bwMode="auto">
                <a:xfrm flipH="1">
                  <a:off x="449" y="168"/>
                  <a:ext cx="281" cy="0"/>
                </a:xfrm>
                <a:prstGeom prst="line">
                  <a:avLst/>
                </a:prstGeom>
                <a:noFill/>
                <a:ln w="38100">
                  <a:solidFill>
                    <a:schemeClr val="tx1"/>
                  </a:solidFill>
                  <a:round/>
                  <a:headEnd type="stealth" w="med" len="med"/>
                  <a:tailEnd/>
                </a:ln>
              </p:spPr>
              <p:txBody>
                <a:bodyPr/>
                <a:lstStyle/>
                <a:p>
                  <a:endParaRPr lang="en-US"/>
                </a:p>
              </p:txBody>
            </p:sp>
          </p:grpSp>
        </p:grpSp>
        <p:sp>
          <p:nvSpPr>
            <p:cNvPr id="304136" name="Rectangle 10"/>
            <p:cNvSpPr>
              <a:spLocks/>
            </p:cNvSpPr>
            <p:nvPr/>
          </p:nvSpPr>
          <p:spPr bwMode="auto">
            <a:xfrm>
              <a:off x="5828854" y="1829261"/>
              <a:ext cx="1249509" cy="261610"/>
            </a:xfrm>
            <a:prstGeom prst="rect">
              <a:avLst/>
            </a:prstGeom>
            <a:noFill/>
            <a:ln w="12700">
              <a:noFill/>
              <a:miter lim="800000"/>
              <a:headEnd/>
              <a:tailEnd/>
            </a:ln>
          </p:spPr>
          <p:txBody>
            <a:bodyPr wrap="none" lIns="0" tIns="0" rIns="0" bIns="0" anchor="ctr">
              <a:spAutoFit/>
            </a:bodyPr>
            <a:lstStyle/>
            <a:p>
              <a:r>
                <a:rPr lang="en-US" sz="1700" dirty="0"/>
                <a:t>Cortical Area</a:t>
              </a:r>
            </a:p>
          </p:txBody>
        </p:sp>
      </p:grpSp>
      <p:sp>
        <p:nvSpPr>
          <p:cNvPr id="304137" name="Rectangle 11"/>
          <p:cNvSpPr>
            <a:spLocks/>
          </p:cNvSpPr>
          <p:nvPr/>
        </p:nvSpPr>
        <p:spPr bwMode="auto">
          <a:xfrm>
            <a:off x="1676400" y="4419600"/>
            <a:ext cx="1143000" cy="276999"/>
          </a:xfrm>
          <a:prstGeom prst="rect">
            <a:avLst/>
          </a:prstGeom>
          <a:noFill/>
          <a:ln w="12700">
            <a:noFill/>
            <a:miter lim="800000"/>
            <a:headEnd/>
            <a:tailEnd/>
          </a:ln>
        </p:spPr>
        <p:txBody>
          <a:bodyPr wrap="square" lIns="0" tIns="0" rIns="0" bIns="0" anchor="ctr">
            <a:spAutoFit/>
          </a:bodyPr>
          <a:lstStyle/>
          <a:p>
            <a:pPr algn="l"/>
            <a:r>
              <a:rPr lang="en-US" dirty="0">
                <a:solidFill>
                  <a:srgbClr val="FF0000"/>
                </a:solidFill>
              </a:rPr>
              <a:t>p = 2.5e-4</a:t>
            </a:r>
          </a:p>
        </p:txBody>
      </p:sp>
      <p:sp>
        <p:nvSpPr>
          <p:cNvPr id="304138" name="Rectangle 12"/>
          <p:cNvSpPr>
            <a:spLocks/>
          </p:cNvSpPr>
          <p:nvPr/>
        </p:nvSpPr>
        <p:spPr bwMode="auto">
          <a:xfrm>
            <a:off x="5638800" y="4419600"/>
            <a:ext cx="2200924" cy="276999"/>
          </a:xfrm>
          <a:prstGeom prst="rect">
            <a:avLst/>
          </a:prstGeom>
          <a:noFill/>
          <a:ln w="12700">
            <a:noFill/>
            <a:miter lim="800000"/>
            <a:headEnd/>
            <a:tailEnd/>
          </a:ln>
        </p:spPr>
        <p:txBody>
          <a:bodyPr wrap="none" lIns="0" tIns="0" rIns="0" bIns="0" anchor="ctr">
            <a:spAutoFit/>
          </a:bodyPr>
          <a:lstStyle/>
          <a:p>
            <a:pPr algn="l"/>
            <a:r>
              <a:rPr lang="en-US" dirty="0">
                <a:solidFill>
                  <a:srgbClr val="FF0000"/>
                </a:solidFill>
              </a:rPr>
              <a:t>p = 5.2e-5,  R</a:t>
            </a:r>
            <a:r>
              <a:rPr lang="en-US" baseline="32000" dirty="0">
                <a:solidFill>
                  <a:srgbClr val="FF0000"/>
                </a:solidFill>
              </a:rPr>
              <a:t>2</a:t>
            </a:r>
            <a:r>
              <a:rPr lang="en-US" dirty="0">
                <a:solidFill>
                  <a:srgbClr val="FF0000"/>
                </a:solidFill>
              </a:rPr>
              <a:t> = 0.03</a:t>
            </a:r>
          </a:p>
        </p:txBody>
      </p:sp>
      <p:sp>
        <p:nvSpPr>
          <p:cNvPr id="25" name="TextBox 24"/>
          <p:cNvSpPr txBox="1"/>
          <p:nvPr/>
        </p:nvSpPr>
        <p:spPr>
          <a:xfrm>
            <a:off x="6705600" y="6539294"/>
            <a:ext cx="2362199" cy="276999"/>
          </a:xfrm>
          <a:prstGeom prst="rect">
            <a:avLst/>
          </a:prstGeom>
          <a:noFill/>
        </p:spPr>
        <p:txBody>
          <a:bodyPr wrap="square" rtlCol="0">
            <a:spAutoFit/>
          </a:bodyPr>
          <a:lstStyle/>
          <a:p>
            <a:r>
              <a:rPr lang="en-US" sz="1200" dirty="0" err="1" smtClean="0"/>
              <a:t>Bakken</a:t>
            </a:r>
            <a:r>
              <a:rPr lang="en-US" sz="1200" dirty="0" smtClean="0"/>
              <a:t>, Dale, Schork, ADNI (2011)</a:t>
            </a:r>
            <a:endParaRPr lang="en-US" sz="1200" dirty="0"/>
          </a:p>
        </p:txBody>
      </p:sp>
    </p:spTree>
    <p:extLst>
      <p:ext uri="{BB962C8B-B14F-4D97-AF65-F5344CB8AC3E}">
        <p14:creationId xmlns:p14="http://schemas.microsoft.com/office/powerpoint/2010/main" val="199559733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811" name="Picture 3"/>
          <p:cNvPicPr>
            <a:picLocks noChangeAspect="1" noChangeArrowheads="1"/>
          </p:cNvPicPr>
          <p:nvPr/>
        </p:nvPicPr>
        <p:blipFill>
          <a:blip r:embed="rId2" cstate="print"/>
          <a:srcRect/>
          <a:stretch>
            <a:fillRect/>
          </a:stretch>
        </p:blipFill>
        <p:spPr bwMode="auto">
          <a:xfrm>
            <a:off x="1219200" y="1524000"/>
            <a:ext cx="6727866" cy="4979155"/>
          </a:xfrm>
          <a:prstGeom prst="rect">
            <a:avLst/>
          </a:prstGeom>
          <a:noFill/>
          <a:ln w="9525">
            <a:noFill/>
            <a:miter lim="800000"/>
            <a:headEnd/>
            <a:tailEnd/>
          </a:ln>
        </p:spPr>
      </p:pic>
      <p:sp>
        <p:nvSpPr>
          <p:cNvPr id="6" name="Rectangle 1"/>
          <p:cNvSpPr>
            <a:spLocks noGrp="1" noChangeArrowheads="1"/>
          </p:cNvSpPr>
          <p:nvPr>
            <p:ph type="title"/>
          </p:nvPr>
        </p:nvSpPr>
        <p:spPr>
          <a:xfrm>
            <a:off x="609600" y="381001"/>
            <a:ext cx="7911703" cy="914400"/>
          </a:xfrm>
        </p:spPr>
        <p:txBody>
          <a:bodyPr>
            <a:normAutofit fontScale="90000"/>
          </a:bodyPr>
          <a:lstStyle/>
          <a:p>
            <a:pPr eaLnBrk="1" hangingPunct="1"/>
            <a:r>
              <a:rPr lang="en-US" sz="2800" b="1" dirty="0" smtClean="0">
                <a:latin typeface="+mn-lt"/>
              </a:rPr>
              <a:t>NW–SE Admixture Explains Small Variation in Brain Measures Independently of Height</a:t>
            </a:r>
          </a:p>
        </p:txBody>
      </p:sp>
      <p:sp>
        <p:nvSpPr>
          <p:cNvPr id="5" name="TextBox 4"/>
          <p:cNvSpPr txBox="1"/>
          <p:nvPr/>
        </p:nvSpPr>
        <p:spPr>
          <a:xfrm>
            <a:off x="6705600" y="6539294"/>
            <a:ext cx="2362199" cy="276999"/>
          </a:xfrm>
          <a:prstGeom prst="rect">
            <a:avLst/>
          </a:prstGeom>
          <a:noFill/>
        </p:spPr>
        <p:txBody>
          <a:bodyPr wrap="square" rtlCol="0">
            <a:spAutoFit/>
          </a:bodyPr>
          <a:lstStyle/>
          <a:p>
            <a:r>
              <a:rPr lang="en-US" sz="1200" dirty="0" err="1" smtClean="0"/>
              <a:t>Bakken</a:t>
            </a:r>
            <a:r>
              <a:rPr lang="en-US" sz="1200" dirty="0" smtClean="0"/>
              <a:t>, Dale, Schork, ADNI (2011)</a:t>
            </a:r>
            <a:endParaRPr lang="en-US" sz="1200" dirty="0"/>
          </a:p>
        </p:txBody>
      </p:sp>
    </p:spTree>
    <p:extLst>
      <p:ext uri="{BB962C8B-B14F-4D97-AF65-F5344CB8AC3E}">
        <p14:creationId xmlns:p14="http://schemas.microsoft.com/office/powerpoint/2010/main" val="1851182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1"/>
          <p:cNvSpPr>
            <a:spLocks noGrp="1" noChangeArrowheads="1"/>
          </p:cNvSpPr>
          <p:nvPr>
            <p:ph type="title"/>
          </p:nvPr>
        </p:nvSpPr>
        <p:spPr>
          <a:xfrm>
            <a:off x="0" y="381000"/>
            <a:ext cx="9144000" cy="533401"/>
          </a:xfrm>
        </p:spPr>
        <p:txBody>
          <a:bodyPr/>
          <a:lstStyle/>
          <a:p>
            <a:pPr eaLnBrk="1" hangingPunct="1"/>
            <a:r>
              <a:rPr lang="en-US" sz="2800" b="1" dirty="0" smtClean="0">
                <a:latin typeface="+mn-lt"/>
              </a:rPr>
              <a:t>Anterior Shift in Cortical Areas Along NW–SE Axis</a:t>
            </a:r>
          </a:p>
        </p:txBody>
      </p:sp>
      <p:graphicFrame>
        <p:nvGraphicFramePr>
          <p:cNvPr id="57346" name="Group 2"/>
          <p:cNvGraphicFramePr>
            <a:graphicFrameLocks noGrp="1"/>
          </p:cNvGraphicFramePr>
          <p:nvPr/>
        </p:nvGraphicFramePr>
        <p:xfrm>
          <a:off x="2133600" y="1066800"/>
          <a:ext cx="5029199" cy="5181598"/>
        </p:xfrm>
        <a:graphic>
          <a:graphicData uri="http://schemas.openxmlformats.org/drawingml/2006/table">
            <a:tbl>
              <a:tblPr/>
              <a:tblGrid>
                <a:gridCol w="710764"/>
                <a:gridCol w="1118036"/>
                <a:gridCol w="1957908"/>
                <a:gridCol w="1242491"/>
              </a:tblGrid>
              <a:tr h="38603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Hemi</a:t>
                      </a:r>
                    </a:p>
                  </a:txBody>
                  <a:tcPr marL="35719" marR="35719" marT="35719" marB="35719" anchor="ct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Lobe</a:t>
                      </a:r>
                    </a:p>
                  </a:txBody>
                  <a:tcPr marL="35719" marR="35719" marT="35719" marB="35719"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Region</a:t>
                      </a:r>
                    </a:p>
                  </a:txBody>
                  <a:tcPr marL="35719" marR="35719" marT="35719" marB="35719"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P-value</a:t>
                      </a:r>
                    </a:p>
                  </a:txBody>
                  <a:tcPr marL="35719" marR="35719" marT="35719" marB="35719" anchor="ct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lateralorbitofrontal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1E-06</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2E-06</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rostralmiddlefrontal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5E-05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6E-05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8E-05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r>
              <a:tr h="516395">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rostralanteriorcingulate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caudalmiddlefrontal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lateralorbitofrontal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transversetemporal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dirty="0" err="1">
                          <a:ln>
                            <a:noFill/>
                          </a:ln>
                          <a:solidFill>
                            <a:schemeClr val="tx1"/>
                          </a:solidFill>
                          <a:effectLst/>
                          <a:latin typeface="Gill Sans" charset="0"/>
                          <a:ea typeface="ヒラギノ角ゴ ProN W3" charset="-128"/>
                          <a:cs typeface="ヒラギノ角ゴ ProN W3" charset="-128"/>
                          <a:sym typeface="Gill Sans" charset="0"/>
                        </a:rPr>
                        <a:t>parsopercularis</a:t>
                      </a: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3E-04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4E-02</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r>
              <a:tr h="516395">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rostralanteriorcingulate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2E-01</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TextBox 4"/>
          <p:cNvSpPr txBox="1"/>
          <p:nvPr/>
        </p:nvSpPr>
        <p:spPr>
          <a:xfrm>
            <a:off x="6705600" y="6539294"/>
            <a:ext cx="2362199" cy="276999"/>
          </a:xfrm>
          <a:prstGeom prst="rect">
            <a:avLst/>
          </a:prstGeom>
          <a:noFill/>
        </p:spPr>
        <p:txBody>
          <a:bodyPr wrap="square" rtlCol="0">
            <a:spAutoFit/>
          </a:bodyPr>
          <a:lstStyle/>
          <a:p>
            <a:r>
              <a:rPr lang="en-US" sz="1200" dirty="0" err="1" smtClean="0"/>
              <a:t>Bakken</a:t>
            </a:r>
            <a:r>
              <a:rPr lang="en-US" sz="1200" dirty="0" smtClean="0"/>
              <a:t>, Dale, Schork, ADNI (2011)</a:t>
            </a:r>
            <a:endParaRPr lang="en-US" sz="1200" dirty="0"/>
          </a:p>
        </p:txBody>
      </p:sp>
    </p:spTree>
    <p:extLst>
      <p:ext uri="{BB962C8B-B14F-4D97-AF65-F5344CB8AC3E}">
        <p14:creationId xmlns:p14="http://schemas.microsoft.com/office/powerpoint/2010/main" val="58832224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1"/>
          <p:cNvSpPr>
            <a:spLocks noGrp="1" noChangeArrowheads="1"/>
          </p:cNvSpPr>
          <p:nvPr>
            <p:ph type="title"/>
          </p:nvPr>
        </p:nvSpPr>
        <p:spPr>
          <a:xfrm>
            <a:off x="0" y="381000"/>
            <a:ext cx="9144000" cy="914400"/>
          </a:xfrm>
        </p:spPr>
        <p:txBody>
          <a:bodyPr>
            <a:normAutofit fontScale="90000"/>
          </a:bodyPr>
          <a:lstStyle/>
          <a:p>
            <a:r>
              <a:rPr lang="en-US" sz="2800" b="1" dirty="0" err="1" smtClean="0">
                <a:latin typeface="+mn-lt"/>
              </a:rPr>
              <a:t>Frontotemporal</a:t>
            </a:r>
            <a:r>
              <a:rPr lang="en-US" sz="2800" b="1" dirty="0" smtClean="0">
                <a:latin typeface="+mn-lt"/>
              </a:rPr>
              <a:t> Regions Are Most Affected by NW European Genetic Background.</a:t>
            </a:r>
          </a:p>
        </p:txBody>
      </p:sp>
      <p:sp>
        <p:nvSpPr>
          <p:cNvPr id="6" name="Rectangle 5"/>
          <p:cNvSpPr/>
          <p:nvPr/>
        </p:nvSpPr>
        <p:spPr>
          <a:xfrm>
            <a:off x="304800" y="5181600"/>
            <a:ext cx="8534400" cy="923330"/>
          </a:xfrm>
          <a:prstGeom prst="rect">
            <a:avLst/>
          </a:prstGeom>
        </p:spPr>
        <p:txBody>
          <a:bodyPr wrap="square">
            <a:spAutoFit/>
          </a:bodyPr>
          <a:lstStyle/>
          <a:p>
            <a:pPr algn="just"/>
            <a:r>
              <a:rPr lang="en-US" dirty="0" smtClean="0"/>
              <a:t>Color maps that indicate nominal -log10(P-value) of association between NW–SE admixture and cortical area across the reconstructed cortical surface, while controlling for height, weight, BMI, age, sex, and diagnosis.</a:t>
            </a:r>
            <a:endParaRPr lang="en-US" dirty="0"/>
          </a:p>
        </p:txBody>
      </p:sp>
      <p:grpSp>
        <p:nvGrpSpPr>
          <p:cNvPr id="9" name="Group 8"/>
          <p:cNvGrpSpPr/>
          <p:nvPr/>
        </p:nvGrpSpPr>
        <p:grpSpPr>
          <a:xfrm>
            <a:off x="152400" y="1524000"/>
            <a:ext cx="8826175" cy="3429000"/>
            <a:chOff x="152400" y="1524000"/>
            <a:chExt cx="8826175" cy="3429000"/>
          </a:xfrm>
        </p:grpSpPr>
        <p:pic>
          <p:nvPicPr>
            <p:cNvPr id="374787" name="Picture 3"/>
            <p:cNvPicPr>
              <a:picLocks noChangeAspect="1" noChangeArrowheads="1"/>
            </p:cNvPicPr>
            <p:nvPr/>
          </p:nvPicPr>
          <p:blipFill>
            <a:blip r:embed="rId2" cstate="print"/>
            <a:srcRect/>
            <a:stretch>
              <a:fillRect/>
            </a:stretch>
          </p:blipFill>
          <p:spPr bwMode="auto">
            <a:xfrm>
              <a:off x="152400" y="1524000"/>
              <a:ext cx="8826175" cy="3352800"/>
            </a:xfrm>
            <a:prstGeom prst="rect">
              <a:avLst/>
            </a:prstGeom>
            <a:noFill/>
            <a:ln w="9525">
              <a:noFill/>
              <a:miter lim="800000"/>
              <a:headEnd/>
              <a:tailEnd/>
            </a:ln>
          </p:spPr>
        </p:pic>
        <p:sp>
          <p:nvSpPr>
            <p:cNvPr id="8" name="Rectangle 7"/>
            <p:cNvSpPr/>
            <p:nvPr/>
          </p:nvSpPr>
          <p:spPr>
            <a:xfrm>
              <a:off x="533400" y="4800600"/>
              <a:ext cx="777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6705600" y="6539294"/>
            <a:ext cx="2362199" cy="276999"/>
          </a:xfrm>
          <a:prstGeom prst="rect">
            <a:avLst/>
          </a:prstGeom>
          <a:noFill/>
        </p:spPr>
        <p:txBody>
          <a:bodyPr wrap="square" rtlCol="0">
            <a:spAutoFit/>
          </a:bodyPr>
          <a:lstStyle/>
          <a:p>
            <a:r>
              <a:rPr lang="en-US" sz="1200" dirty="0" err="1" smtClean="0"/>
              <a:t>Bakken</a:t>
            </a:r>
            <a:r>
              <a:rPr lang="en-US" sz="1200" dirty="0" smtClean="0"/>
              <a:t>, Dale, Schork, ADNI (2011)</a:t>
            </a:r>
            <a:endParaRPr lang="en-US" sz="1200" dirty="0"/>
          </a:p>
        </p:txBody>
      </p:sp>
    </p:spTree>
    <p:extLst>
      <p:ext uri="{BB962C8B-B14F-4D97-AF65-F5344CB8AC3E}">
        <p14:creationId xmlns:p14="http://schemas.microsoft.com/office/powerpoint/2010/main" val="190419398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373667"/>
            <a:ext cx="5562600" cy="1415772"/>
          </a:xfrm>
          <a:prstGeom prst="rect">
            <a:avLst/>
          </a:prstGeom>
        </p:spPr>
        <p:txBody>
          <a:bodyPr wrap="square">
            <a:spAutoFit/>
          </a:bodyPr>
          <a:lstStyle/>
          <a:p>
            <a:pPr algn="just"/>
            <a:r>
              <a:rPr lang="en-US" sz="1400" b="1" dirty="0"/>
              <a:t>The Influence of Ancestry on Pediatric Neuroimaging Phenotypes</a:t>
            </a:r>
          </a:p>
          <a:p>
            <a:pPr algn="just"/>
            <a:endParaRPr lang="en-US" sz="1200" dirty="0"/>
          </a:p>
          <a:p>
            <a:pPr algn="just"/>
            <a:r>
              <a:rPr lang="en-US" sz="1200" dirty="0" smtClean="0"/>
              <a:t>Cinnamon </a:t>
            </a:r>
            <a:r>
              <a:rPr lang="en-US" sz="1200" dirty="0"/>
              <a:t>S. Bloss, </a:t>
            </a:r>
            <a:r>
              <a:rPr lang="en-US" sz="1200" dirty="0" smtClean="0"/>
              <a:t>Ondrej </a:t>
            </a:r>
            <a:r>
              <a:rPr lang="en-US" sz="1200" dirty="0"/>
              <a:t>Libiger, </a:t>
            </a:r>
            <a:r>
              <a:rPr lang="en-US" sz="1200" dirty="0" smtClean="0"/>
              <a:t>Ph.D., Burcu </a:t>
            </a:r>
            <a:r>
              <a:rPr lang="en-US" sz="1200" dirty="0"/>
              <a:t>F. Darst, </a:t>
            </a:r>
            <a:r>
              <a:rPr lang="en-US" sz="1200" dirty="0" smtClean="0"/>
              <a:t>Andrew </a:t>
            </a:r>
            <a:r>
              <a:rPr lang="en-US" sz="1200" dirty="0"/>
              <a:t>J. Schork, </a:t>
            </a:r>
            <a:r>
              <a:rPr lang="en-US" sz="1200" dirty="0" smtClean="0"/>
              <a:t>J</a:t>
            </a:r>
            <a:r>
              <a:rPr lang="en-US" sz="1200" dirty="0"/>
              <a:t>. Cooper Roddey, </a:t>
            </a:r>
            <a:r>
              <a:rPr lang="en-US" sz="1200" dirty="0" err="1"/>
              <a:t>Natacha</a:t>
            </a:r>
            <a:r>
              <a:rPr lang="en-US" sz="1200" dirty="0"/>
              <a:t> </a:t>
            </a:r>
            <a:r>
              <a:rPr lang="en-US" sz="1200" dirty="0" err="1" smtClean="0"/>
              <a:t>Akshoomoff</a:t>
            </a:r>
            <a:r>
              <a:rPr lang="en-US" sz="1200" dirty="0" smtClean="0"/>
              <a:t>, David </a:t>
            </a:r>
            <a:r>
              <a:rPr lang="en-US" sz="1200" dirty="0"/>
              <a:t>G. </a:t>
            </a:r>
            <a:r>
              <a:rPr lang="en-US" sz="1200" dirty="0" err="1" smtClean="0"/>
              <a:t>Amaral</a:t>
            </a:r>
            <a:r>
              <a:rPr lang="en-US" sz="1200" dirty="0" smtClean="0"/>
              <a:t>, B.J</a:t>
            </a:r>
            <a:r>
              <a:rPr lang="en-US" sz="1200" dirty="0"/>
              <a:t>. </a:t>
            </a:r>
            <a:r>
              <a:rPr lang="en-US" sz="1200" dirty="0" smtClean="0"/>
              <a:t>Casey, Linda Chang, Thomas </a:t>
            </a:r>
            <a:r>
              <a:rPr lang="en-US" sz="1200" dirty="0"/>
              <a:t>M. </a:t>
            </a:r>
            <a:r>
              <a:rPr lang="en-US" sz="1200" dirty="0" smtClean="0"/>
              <a:t>Ernst, Jean Frazier, Jeffrey </a:t>
            </a:r>
            <a:r>
              <a:rPr lang="en-US" sz="1200" dirty="0"/>
              <a:t>R. </a:t>
            </a:r>
            <a:r>
              <a:rPr lang="en-US" sz="1200" dirty="0" err="1" smtClean="0"/>
              <a:t>Gruen</a:t>
            </a:r>
            <a:r>
              <a:rPr lang="en-US" sz="1200" dirty="0" smtClean="0"/>
              <a:t>, Walter </a:t>
            </a:r>
            <a:r>
              <a:rPr lang="en-US" sz="1200" dirty="0"/>
              <a:t>E. </a:t>
            </a:r>
            <a:r>
              <a:rPr lang="en-US" sz="1200" dirty="0" smtClean="0"/>
              <a:t>Kaufmann, Brian Keating, Tal </a:t>
            </a:r>
            <a:r>
              <a:rPr lang="en-US" sz="1200" dirty="0" err="1" smtClean="0"/>
              <a:t>Kenet</a:t>
            </a:r>
            <a:r>
              <a:rPr lang="en-US" sz="1200" dirty="0" smtClean="0"/>
              <a:t>, Joshua </a:t>
            </a:r>
            <a:r>
              <a:rPr lang="en-US" sz="1200" dirty="0"/>
              <a:t>M. </a:t>
            </a:r>
            <a:r>
              <a:rPr lang="en-US" sz="1200" dirty="0" err="1" smtClean="0"/>
              <a:t>Kuperman</a:t>
            </a:r>
            <a:r>
              <a:rPr lang="en-US" sz="1200" dirty="0" smtClean="0"/>
              <a:t>,  David </a:t>
            </a:r>
            <a:r>
              <a:rPr lang="en-US" sz="1200" dirty="0"/>
              <a:t>N. </a:t>
            </a:r>
            <a:r>
              <a:rPr lang="en-US" sz="1200" dirty="0" smtClean="0"/>
              <a:t>Kennedy, Sarah </a:t>
            </a:r>
            <a:r>
              <a:rPr lang="en-US" sz="1200" dirty="0"/>
              <a:t>S. </a:t>
            </a:r>
            <a:r>
              <a:rPr lang="en-US" sz="1200" dirty="0" smtClean="0"/>
              <a:t>Murray, Stewart </a:t>
            </a:r>
            <a:r>
              <a:rPr lang="en-US" sz="1200" dirty="0" err="1" smtClean="0"/>
              <a:t>Mostofsky</a:t>
            </a:r>
            <a:r>
              <a:rPr lang="en-US" sz="1200" dirty="0" smtClean="0"/>
              <a:t>, Elizabeth </a:t>
            </a:r>
            <a:r>
              <a:rPr lang="en-US" sz="1200" dirty="0"/>
              <a:t>R. </a:t>
            </a:r>
            <a:r>
              <a:rPr lang="en-US" sz="1200" dirty="0" smtClean="0"/>
              <a:t>Sowell, Peter </a:t>
            </a:r>
            <a:r>
              <a:rPr lang="en-US" sz="1200" dirty="0"/>
              <a:t>Van </a:t>
            </a:r>
            <a:r>
              <a:rPr lang="en-US" sz="1200" dirty="0" err="1" smtClean="0"/>
              <a:t>Zijl</a:t>
            </a:r>
            <a:r>
              <a:rPr lang="en-US" sz="1200" i="1" dirty="0" smtClean="0"/>
              <a:t>,  </a:t>
            </a:r>
            <a:r>
              <a:rPr lang="en-US" sz="1200" dirty="0" smtClean="0"/>
              <a:t>Terry </a:t>
            </a:r>
            <a:r>
              <a:rPr lang="en-US" sz="1200" dirty="0"/>
              <a:t>L. </a:t>
            </a:r>
            <a:r>
              <a:rPr lang="en-US" sz="1200" dirty="0" smtClean="0"/>
              <a:t>Jernigan, Anders </a:t>
            </a:r>
            <a:r>
              <a:rPr lang="en-US" sz="1200" dirty="0"/>
              <a:t>M. Dale </a:t>
            </a:r>
            <a:r>
              <a:rPr lang="en-US" sz="1200" dirty="0" smtClean="0"/>
              <a:t>and </a:t>
            </a:r>
            <a:r>
              <a:rPr lang="en-US" sz="1200" dirty="0"/>
              <a:t>Nicholas J. Schork, Ph.D</a:t>
            </a:r>
            <a:r>
              <a:rPr lang="en-US" sz="1200" dirty="0" smtClean="0"/>
              <a:t>.</a:t>
            </a:r>
            <a:endParaRPr lang="en-US" sz="1200" dirty="0"/>
          </a:p>
        </p:txBody>
      </p:sp>
      <p:grpSp>
        <p:nvGrpSpPr>
          <p:cNvPr id="6" name="Group 5"/>
          <p:cNvGrpSpPr/>
          <p:nvPr/>
        </p:nvGrpSpPr>
        <p:grpSpPr>
          <a:xfrm>
            <a:off x="5767366" y="152400"/>
            <a:ext cx="2993113" cy="2042642"/>
            <a:chOff x="5562600" y="94709"/>
            <a:chExt cx="3371850" cy="223139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402486"/>
              <a:ext cx="3371850" cy="192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210933" y="94709"/>
              <a:ext cx="2115259" cy="307777"/>
            </a:xfrm>
            <a:prstGeom prst="rect">
              <a:avLst/>
            </a:prstGeom>
          </p:spPr>
          <p:txBody>
            <a:bodyPr wrap="none">
              <a:spAutoFit/>
            </a:bodyPr>
            <a:lstStyle/>
            <a:p>
              <a:r>
                <a:rPr lang="en-US" sz="1200" dirty="0">
                  <a:hlinkClick r:id="rId3"/>
                </a:rPr>
                <a:t>http://ping.chd.ucsd.edu</a:t>
              </a:r>
              <a:r>
                <a:rPr lang="en-US" sz="1200" dirty="0" smtClean="0">
                  <a:hlinkClick r:id="rId3"/>
                </a:rPr>
                <a:t>/</a:t>
              </a:r>
              <a:r>
                <a:rPr lang="en-US" sz="1200" dirty="0" smtClean="0"/>
                <a:t> </a:t>
              </a:r>
              <a:endParaRPr lang="en-US" sz="1200" dirty="0"/>
            </a:p>
          </p:txBody>
        </p:sp>
      </p:grpSp>
      <p:grpSp>
        <p:nvGrpSpPr>
          <p:cNvPr id="7" name="Group 6"/>
          <p:cNvGrpSpPr/>
          <p:nvPr/>
        </p:nvGrpSpPr>
        <p:grpSpPr>
          <a:xfrm>
            <a:off x="4264679" y="3847474"/>
            <a:ext cx="4495800" cy="2571065"/>
            <a:chOff x="4381500" y="3581400"/>
            <a:chExt cx="4495800" cy="2571065"/>
          </a:xfrm>
        </p:grpSpPr>
        <p:pic>
          <p:nvPicPr>
            <p:cNvPr id="10" name="Picture 3" descr="ancestryBarplot_839.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3581400"/>
              <a:ext cx="44958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1"/>
            <p:cNvSpPr txBox="1">
              <a:spLocks noChangeArrowheads="1"/>
            </p:cNvSpPr>
            <p:nvPr/>
          </p:nvSpPr>
          <p:spPr bwMode="auto">
            <a:xfrm>
              <a:off x="4626368" y="5506134"/>
              <a:ext cx="4006064" cy="646331"/>
            </a:xfrm>
            <a:prstGeom prst="rect">
              <a:avLst/>
            </a:prstGeom>
            <a:solidFill>
              <a:schemeClr val="bg1"/>
            </a:solidFill>
            <a:ln>
              <a:noFill/>
            </a:ln>
          </p:spPr>
          <p:txBody>
            <a:bodyPr wrap="square">
              <a:spAutoFit/>
            </a:bodyPr>
            <a:lstStyle>
              <a:lvl1pPr marL="457200" indent="-457200" eaLnBrk="0" hangingPunct="0">
                <a:defRPr sz="1200">
                  <a:solidFill>
                    <a:schemeClr val="tx1"/>
                  </a:solidFill>
                  <a:latin typeface="Arial" pitchFamily="34" charset="0"/>
                  <a:ea typeface="ＭＳ Ｐゴシック" pitchFamily="34" charset="-128"/>
                </a:defRPr>
              </a:lvl1pPr>
              <a:lvl2pPr marL="742950" indent="-285750" eaLnBrk="0" hangingPunct="0">
                <a:defRPr sz="1200">
                  <a:solidFill>
                    <a:schemeClr val="tx1"/>
                  </a:solidFill>
                  <a:latin typeface="Arial" pitchFamily="34" charset="0"/>
                  <a:ea typeface="ＭＳ Ｐゴシック" pitchFamily="34" charset="-128"/>
                </a:defRPr>
              </a:lvl2pPr>
              <a:lvl3pPr marL="1143000" indent="-228600" eaLnBrk="0" hangingPunct="0">
                <a:defRPr sz="1200">
                  <a:solidFill>
                    <a:schemeClr val="tx1"/>
                  </a:solidFill>
                  <a:latin typeface="Arial" pitchFamily="34" charset="0"/>
                  <a:ea typeface="ＭＳ Ｐゴシック" pitchFamily="34" charset="-128"/>
                </a:defRPr>
              </a:lvl3pPr>
              <a:lvl4pPr marL="1600200" indent="-228600" eaLnBrk="0" hangingPunct="0">
                <a:defRPr sz="1200">
                  <a:solidFill>
                    <a:schemeClr val="tx1"/>
                  </a:solidFill>
                  <a:latin typeface="Arial" pitchFamily="34" charset="0"/>
                  <a:ea typeface="ＭＳ Ｐゴシック" pitchFamily="34" charset="-128"/>
                </a:defRPr>
              </a:lvl4pPr>
              <a:lvl5pPr marL="2057400" indent="-228600" eaLnBrk="0" hangingPunct="0">
                <a:defRPr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9pPr>
            </a:lstStyle>
            <a:p>
              <a:pPr marL="0" algn="ctr"/>
              <a:r>
                <a:rPr lang="en-US" sz="1800" dirty="0" smtClean="0">
                  <a:solidFill>
                    <a:srgbClr val="FF0000"/>
                  </a:solidFill>
                </a:rPr>
                <a:t>European, </a:t>
              </a:r>
              <a:r>
                <a:rPr lang="en-US" sz="1800" dirty="0" smtClean="0">
                  <a:solidFill>
                    <a:srgbClr val="FFFF00"/>
                  </a:solidFill>
                </a:rPr>
                <a:t>African, </a:t>
              </a:r>
              <a:r>
                <a:rPr lang="en-US" sz="1800" dirty="0" smtClean="0">
                  <a:solidFill>
                    <a:srgbClr val="008000"/>
                  </a:solidFill>
                </a:rPr>
                <a:t>Native American, </a:t>
              </a:r>
              <a:r>
                <a:rPr lang="en-US" sz="1800" dirty="0" smtClean="0">
                  <a:solidFill>
                    <a:srgbClr val="1BD8E0"/>
                  </a:solidFill>
                </a:rPr>
                <a:t>East, Asian, </a:t>
              </a:r>
              <a:r>
                <a:rPr lang="en-US" sz="1800" dirty="0" smtClean="0">
                  <a:solidFill>
                    <a:srgbClr val="0000FF"/>
                  </a:solidFill>
                </a:rPr>
                <a:t>Oceanic, </a:t>
              </a:r>
              <a:r>
                <a:rPr lang="en-US" sz="1800" dirty="0" smtClean="0">
                  <a:solidFill>
                    <a:srgbClr val="660066"/>
                  </a:solidFill>
                </a:rPr>
                <a:t>Central </a:t>
              </a:r>
              <a:r>
                <a:rPr lang="en-US" sz="1800" dirty="0">
                  <a:solidFill>
                    <a:srgbClr val="660066"/>
                  </a:solidFill>
                </a:rPr>
                <a:t>Asian</a:t>
              </a:r>
            </a:p>
          </p:txBody>
        </p:sp>
      </p:grpSp>
      <p:grpSp>
        <p:nvGrpSpPr>
          <p:cNvPr id="11" name="Group 10"/>
          <p:cNvGrpSpPr/>
          <p:nvPr/>
        </p:nvGrpSpPr>
        <p:grpSpPr>
          <a:xfrm>
            <a:off x="264179" y="3894499"/>
            <a:ext cx="3663950" cy="2871744"/>
            <a:chOff x="381000" y="3744097"/>
            <a:chExt cx="3663950" cy="2871744"/>
          </a:xfrm>
        </p:grpSpPr>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3744097"/>
              <a:ext cx="3663950" cy="2871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81000" y="3768540"/>
              <a:ext cx="2514600" cy="11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375434" y="2367220"/>
            <a:ext cx="8268225" cy="1477328"/>
          </a:xfrm>
          <a:prstGeom prst="rect">
            <a:avLst/>
          </a:prstGeom>
          <a:noFill/>
        </p:spPr>
        <p:txBody>
          <a:bodyPr wrap="none" rtlCol="0">
            <a:spAutoFit/>
          </a:bodyPr>
          <a:lstStyle/>
          <a:p>
            <a:pPr marL="285750" indent="-285750">
              <a:buFont typeface="Arial" pitchFamily="34" charset="0"/>
              <a:buChar char="•"/>
            </a:pPr>
            <a:r>
              <a:rPr lang="en-US" dirty="0"/>
              <a:t>Pediatric Imaging, </a:t>
            </a:r>
            <a:r>
              <a:rPr lang="en-US" dirty="0" err="1" smtClean="0"/>
              <a:t>Neurocognition</a:t>
            </a:r>
            <a:r>
              <a:rPr lang="en-US" dirty="0" smtClean="0"/>
              <a:t> </a:t>
            </a:r>
            <a:r>
              <a:rPr lang="en-US" dirty="0"/>
              <a:t>and </a:t>
            </a:r>
            <a:r>
              <a:rPr lang="en-US" dirty="0" smtClean="0"/>
              <a:t>Genetics (PING) Study: Large Pediatric Study</a:t>
            </a:r>
          </a:p>
          <a:p>
            <a:pPr marL="285750" indent="-285750">
              <a:buFont typeface="Arial" pitchFamily="34" charset="0"/>
              <a:buChar char="•"/>
            </a:pPr>
            <a:endParaRPr lang="en-US" dirty="0" smtClean="0"/>
          </a:p>
          <a:p>
            <a:pPr marL="285750" indent="-285750">
              <a:buFont typeface="Arial" pitchFamily="34" charset="0"/>
              <a:buChar char="•"/>
            </a:pPr>
            <a:r>
              <a:rPr lang="en-US" dirty="0" smtClean="0"/>
              <a:t>Focus is comprehensive neuroimaging, cognitive measures and GWAS data</a:t>
            </a:r>
          </a:p>
          <a:p>
            <a:pPr marL="285750" indent="-285750">
              <a:buFont typeface="Arial" pitchFamily="34" charset="0"/>
              <a:buChar char="•"/>
            </a:pPr>
            <a:endParaRPr lang="en-US" dirty="0" smtClean="0"/>
          </a:p>
          <a:p>
            <a:pPr marL="285750" indent="-285750">
              <a:buFont typeface="Arial" pitchFamily="34" charset="0"/>
              <a:buChar char="•"/>
            </a:pPr>
            <a:r>
              <a:rPr lang="en-US" dirty="0" smtClean="0"/>
              <a:t>Large (1200+) study involving individuals with a diverse ancestries</a:t>
            </a:r>
            <a:endParaRPr lang="en-US" dirty="0"/>
          </a:p>
        </p:txBody>
      </p:sp>
      <p:sp>
        <p:nvSpPr>
          <p:cNvPr id="15" name="TextBox 14"/>
          <p:cNvSpPr txBox="1"/>
          <p:nvPr/>
        </p:nvSpPr>
        <p:spPr>
          <a:xfrm>
            <a:off x="6474856" y="6489244"/>
            <a:ext cx="2602661" cy="276999"/>
          </a:xfrm>
          <a:prstGeom prst="rect">
            <a:avLst/>
          </a:prstGeom>
          <a:noFill/>
        </p:spPr>
        <p:txBody>
          <a:bodyPr wrap="square" rtlCol="0">
            <a:spAutoFit/>
          </a:bodyPr>
          <a:lstStyle/>
          <a:p>
            <a:r>
              <a:rPr lang="en-US" sz="1200" dirty="0" smtClean="0"/>
              <a:t>Libiger et al. manuscript in preparation</a:t>
            </a:r>
            <a:endParaRPr lang="en-US" sz="1200" dirty="0"/>
          </a:p>
        </p:txBody>
      </p:sp>
    </p:spTree>
    <p:extLst>
      <p:ext uri="{BB962C8B-B14F-4D97-AF65-F5344CB8AC3E}">
        <p14:creationId xmlns:p14="http://schemas.microsoft.com/office/powerpoint/2010/main" val="20800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43" y="1143000"/>
            <a:ext cx="4533900" cy="2808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72" y="3947525"/>
            <a:ext cx="4533900" cy="283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22493" y="1856753"/>
            <a:ext cx="4038600" cy="3108543"/>
          </a:xfrm>
          <a:prstGeom prst="rect">
            <a:avLst/>
          </a:prstGeom>
          <a:noFill/>
        </p:spPr>
        <p:txBody>
          <a:bodyPr wrap="square" rtlCol="0">
            <a:spAutoFit/>
          </a:bodyPr>
          <a:lstStyle/>
          <a:p>
            <a:r>
              <a:rPr lang="en-US" sz="1600" dirty="0" smtClean="0"/>
              <a:t>Simple correlations: TCA vs. admixture</a:t>
            </a:r>
          </a:p>
          <a:p>
            <a:r>
              <a:rPr lang="en-US" sz="1200" dirty="0" smtClean="0"/>
              <a:t>(Covariates</a:t>
            </a:r>
            <a:r>
              <a:rPr lang="en-US" sz="1200" dirty="0"/>
              <a:t>: linear age, quadratic age, cubic age, sex, income and highest parental education and scanner (TCA, MCT and ICV</a:t>
            </a:r>
            <a:r>
              <a:rPr lang="en-US" sz="1200" dirty="0" smtClean="0"/>
              <a:t>))</a:t>
            </a:r>
          </a:p>
          <a:p>
            <a:endParaRPr lang="en-US" dirty="0"/>
          </a:p>
          <a:p>
            <a:pPr fontAlgn="b"/>
            <a:r>
              <a:rPr lang="en-US" sz="1600" dirty="0" smtClean="0"/>
              <a:t>GAMOVA results:</a:t>
            </a:r>
          </a:p>
          <a:p>
            <a:pPr marL="285750" indent="-285750" fontAlgn="b">
              <a:buFont typeface="Arial" pitchFamily="34" charset="0"/>
              <a:buChar char="•"/>
            </a:pPr>
            <a:endParaRPr lang="en-US" sz="1400" dirty="0" smtClean="0"/>
          </a:p>
          <a:p>
            <a:pPr marL="285750" indent="-285750" fontAlgn="b">
              <a:buFont typeface="Arial" pitchFamily="34" charset="0"/>
              <a:buChar char="•"/>
            </a:pPr>
            <a:r>
              <a:rPr lang="en-US" sz="1200" dirty="0" smtClean="0"/>
              <a:t>Africans (most divergent from others)</a:t>
            </a:r>
          </a:p>
          <a:p>
            <a:pPr marL="285750" indent="-285750" fontAlgn="b">
              <a:buFont typeface="Arial" pitchFamily="34" charset="0"/>
              <a:buChar char="•"/>
            </a:pPr>
            <a:r>
              <a:rPr lang="en-US" sz="1200" dirty="0" smtClean="0"/>
              <a:t>East Asians (next most divergent)</a:t>
            </a:r>
          </a:p>
          <a:p>
            <a:pPr marL="285750" indent="-285750" fontAlgn="b">
              <a:buFont typeface="Arial" pitchFamily="34" charset="0"/>
              <a:buChar char="•"/>
            </a:pPr>
            <a:r>
              <a:rPr lang="en-US" sz="1200" dirty="0"/>
              <a:t>Native American </a:t>
            </a:r>
            <a:r>
              <a:rPr lang="en-US" sz="1200" dirty="0" smtClean="0"/>
              <a:t>(next </a:t>
            </a:r>
            <a:r>
              <a:rPr lang="en-US" sz="1200" dirty="0"/>
              <a:t>most divergent)</a:t>
            </a:r>
          </a:p>
          <a:p>
            <a:pPr marL="285750" indent="-285750" fontAlgn="b">
              <a:buFont typeface="Arial" pitchFamily="34" charset="0"/>
              <a:buChar char="•"/>
            </a:pPr>
            <a:r>
              <a:rPr lang="en-US" sz="1200" dirty="0" smtClean="0"/>
              <a:t>European </a:t>
            </a:r>
            <a:r>
              <a:rPr lang="en-US" sz="1200" dirty="0"/>
              <a:t>(next most divergent</a:t>
            </a:r>
            <a:r>
              <a:rPr lang="en-US" sz="1200" dirty="0" smtClean="0"/>
              <a:t>)</a:t>
            </a:r>
          </a:p>
          <a:p>
            <a:pPr marL="285750" indent="-285750" fontAlgn="b">
              <a:buFont typeface="Arial" pitchFamily="34" charset="0"/>
              <a:buChar char="•"/>
            </a:pPr>
            <a:r>
              <a:rPr lang="en-US" sz="1200" dirty="0" smtClean="0"/>
              <a:t>Central Asian (least divergent)</a:t>
            </a:r>
            <a:endParaRPr lang="en-US" sz="1200" dirty="0"/>
          </a:p>
          <a:p>
            <a:pPr marL="285750" indent="-285750" fontAlgn="b">
              <a:buFont typeface="Arial" pitchFamily="34" charset="0"/>
              <a:buChar char="•"/>
            </a:pPr>
            <a:endParaRPr lang="en-US" sz="1200" dirty="0" smtClean="0"/>
          </a:p>
          <a:p>
            <a:pPr marL="285750" indent="-285750" fontAlgn="b">
              <a:buFont typeface="Arial" pitchFamily="34" charset="0"/>
              <a:buChar char="•"/>
            </a:pPr>
            <a:r>
              <a:rPr lang="en-US" sz="1200" dirty="0" smtClean="0"/>
              <a:t>Residual genetic </a:t>
            </a:r>
            <a:r>
              <a:rPr lang="en-US" sz="1200" dirty="0"/>
              <a:t>v</a:t>
            </a:r>
            <a:r>
              <a:rPr lang="en-US" sz="1200" dirty="0" smtClean="0"/>
              <a:t>ariation associated with cortical area = ~2% (p=0.009)</a:t>
            </a:r>
            <a:endParaRPr lang="en-US" sz="1200" dirty="0"/>
          </a:p>
        </p:txBody>
      </p:sp>
      <p:sp>
        <p:nvSpPr>
          <p:cNvPr id="5" name="TextBox 4"/>
          <p:cNvSpPr txBox="1"/>
          <p:nvPr/>
        </p:nvSpPr>
        <p:spPr>
          <a:xfrm>
            <a:off x="2403193" y="2955956"/>
            <a:ext cx="1061509" cy="369332"/>
          </a:xfrm>
          <a:prstGeom prst="rect">
            <a:avLst/>
          </a:prstGeom>
          <a:noFill/>
        </p:spPr>
        <p:txBody>
          <a:bodyPr wrap="none" rtlCol="0">
            <a:spAutoFit/>
          </a:bodyPr>
          <a:lstStyle/>
          <a:p>
            <a:r>
              <a:rPr lang="en-US" dirty="0" smtClean="0"/>
              <a:t>p&lt;0.0007</a:t>
            </a:r>
            <a:endParaRPr lang="en-US" dirty="0"/>
          </a:p>
        </p:txBody>
      </p:sp>
      <p:sp>
        <p:nvSpPr>
          <p:cNvPr id="8" name="TextBox 7"/>
          <p:cNvSpPr txBox="1"/>
          <p:nvPr/>
        </p:nvSpPr>
        <p:spPr>
          <a:xfrm>
            <a:off x="2226061" y="5791200"/>
            <a:ext cx="1415772" cy="369332"/>
          </a:xfrm>
          <a:prstGeom prst="rect">
            <a:avLst/>
          </a:prstGeom>
          <a:noFill/>
        </p:spPr>
        <p:txBody>
          <a:bodyPr wrap="none" rtlCol="0">
            <a:spAutoFit/>
          </a:bodyPr>
          <a:lstStyle/>
          <a:p>
            <a:r>
              <a:rPr lang="en-US" dirty="0" smtClean="0"/>
              <a:t>p&lt;0.0000006</a:t>
            </a:r>
            <a:endParaRPr lang="en-US" dirty="0"/>
          </a:p>
        </p:txBody>
      </p:sp>
      <p:sp>
        <p:nvSpPr>
          <p:cNvPr id="9" name="TextBox 8"/>
          <p:cNvSpPr txBox="1"/>
          <p:nvPr/>
        </p:nvSpPr>
        <p:spPr>
          <a:xfrm>
            <a:off x="6474856" y="6489244"/>
            <a:ext cx="2602661" cy="276999"/>
          </a:xfrm>
          <a:prstGeom prst="rect">
            <a:avLst/>
          </a:prstGeom>
          <a:noFill/>
        </p:spPr>
        <p:txBody>
          <a:bodyPr wrap="square" rtlCol="0">
            <a:spAutoFit/>
          </a:bodyPr>
          <a:lstStyle/>
          <a:p>
            <a:r>
              <a:rPr lang="en-US" sz="1200" dirty="0" smtClean="0"/>
              <a:t>Libiger et al. manuscript in preparation</a:t>
            </a:r>
            <a:endParaRPr lang="en-US" sz="1200" dirty="0"/>
          </a:p>
        </p:txBody>
      </p:sp>
      <p:sp>
        <p:nvSpPr>
          <p:cNvPr id="10" name="TextBox 9"/>
          <p:cNvSpPr txBox="1"/>
          <p:nvPr/>
        </p:nvSpPr>
        <p:spPr>
          <a:xfrm>
            <a:off x="118064" y="304799"/>
            <a:ext cx="8906284" cy="769441"/>
          </a:xfrm>
          <a:prstGeom prst="rect">
            <a:avLst/>
          </a:prstGeom>
          <a:noFill/>
        </p:spPr>
        <p:txBody>
          <a:bodyPr wrap="none" rtlCol="0">
            <a:spAutoFit/>
          </a:bodyPr>
          <a:lstStyle/>
          <a:p>
            <a:r>
              <a:rPr lang="en-US" sz="2600" b="1" dirty="0" smtClean="0"/>
              <a:t>Correlations Between Degree of Admixture and </a:t>
            </a:r>
            <a:r>
              <a:rPr lang="en-US" sz="2600" b="1" dirty="0" err="1" smtClean="0"/>
              <a:t>Neuroanatomy</a:t>
            </a:r>
            <a:endParaRPr lang="en-US" sz="2600" b="1" dirty="0" smtClean="0"/>
          </a:p>
          <a:p>
            <a:pPr algn="ctr"/>
            <a:r>
              <a:rPr lang="en-US" b="1" dirty="0" smtClean="0"/>
              <a:t>(Including and Excluding Non-Admixed Individuals; PING data)</a:t>
            </a:r>
            <a:endParaRPr lang="en-US" b="1" dirty="0"/>
          </a:p>
        </p:txBody>
      </p:sp>
    </p:spTree>
    <p:extLst>
      <p:ext uri="{BB962C8B-B14F-4D97-AF65-F5344CB8AC3E}">
        <p14:creationId xmlns:p14="http://schemas.microsoft.com/office/powerpoint/2010/main" val="14157665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72" y="1129944"/>
            <a:ext cx="4577525" cy="2817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29" y="3911311"/>
            <a:ext cx="4498127" cy="2830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378984" y="5791200"/>
            <a:ext cx="947695" cy="369332"/>
          </a:xfrm>
          <a:prstGeom prst="rect">
            <a:avLst/>
          </a:prstGeom>
          <a:noFill/>
        </p:spPr>
        <p:txBody>
          <a:bodyPr wrap="none" rtlCol="0">
            <a:spAutoFit/>
          </a:bodyPr>
          <a:lstStyle/>
          <a:p>
            <a:r>
              <a:rPr lang="en-US" dirty="0" smtClean="0"/>
              <a:t>p&lt;0.002</a:t>
            </a:r>
            <a:endParaRPr lang="en-US" dirty="0"/>
          </a:p>
        </p:txBody>
      </p:sp>
      <p:sp>
        <p:nvSpPr>
          <p:cNvPr id="8" name="TextBox 7"/>
          <p:cNvSpPr txBox="1"/>
          <p:nvPr/>
        </p:nvSpPr>
        <p:spPr>
          <a:xfrm>
            <a:off x="4727348" y="2667000"/>
            <a:ext cx="4276944" cy="1661993"/>
          </a:xfrm>
          <a:prstGeom prst="rect">
            <a:avLst/>
          </a:prstGeom>
          <a:noFill/>
        </p:spPr>
        <p:txBody>
          <a:bodyPr wrap="square" rtlCol="0">
            <a:spAutoFit/>
          </a:bodyPr>
          <a:lstStyle/>
          <a:p>
            <a:r>
              <a:rPr lang="en-US" sz="1600" dirty="0" smtClean="0"/>
              <a:t>Correlations with only admixed individuals:</a:t>
            </a:r>
          </a:p>
          <a:p>
            <a:endParaRPr lang="en-US" sz="1400" dirty="0"/>
          </a:p>
          <a:p>
            <a:pPr marL="342900" indent="-342900">
              <a:buAutoNum type="arabicPeriod"/>
            </a:pPr>
            <a:r>
              <a:rPr lang="en-US" sz="1200" dirty="0" smtClean="0"/>
              <a:t>No overt environmental differences between ‘pure’ groups</a:t>
            </a:r>
          </a:p>
          <a:p>
            <a:pPr marL="342900" indent="-342900">
              <a:buAutoNum type="arabicPeriod"/>
            </a:pPr>
            <a:r>
              <a:rPr lang="en-US" sz="1200" dirty="0" smtClean="0"/>
              <a:t>Environmental exposure would have to track with degree of admixture?</a:t>
            </a:r>
          </a:p>
          <a:p>
            <a:pPr marL="342900" indent="-342900">
              <a:buAutoNum type="arabicPeriod"/>
            </a:pPr>
            <a:r>
              <a:rPr lang="en-US" sz="1200" dirty="0" smtClean="0"/>
              <a:t>Multiple ancestries contributing to admixture make an environmental correlate unlikely</a:t>
            </a:r>
            <a:endParaRPr lang="en-US" sz="1200" dirty="0"/>
          </a:p>
        </p:txBody>
      </p:sp>
      <p:sp>
        <p:nvSpPr>
          <p:cNvPr id="9" name="TextBox 8"/>
          <p:cNvSpPr txBox="1"/>
          <p:nvPr/>
        </p:nvSpPr>
        <p:spPr>
          <a:xfrm>
            <a:off x="6474856" y="6489244"/>
            <a:ext cx="2602661" cy="276999"/>
          </a:xfrm>
          <a:prstGeom prst="rect">
            <a:avLst/>
          </a:prstGeom>
          <a:noFill/>
        </p:spPr>
        <p:txBody>
          <a:bodyPr wrap="square" rtlCol="0">
            <a:spAutoFit/>
          </a:bodyPr>
          <a:lstStyle/>
          <a:p>
            <a:r>
              <a:rPr lang="en-US" sz="1200" dirty="0" smtClean="0"/>
              <a:t>Libiger et al. manuscript in preparation</a:t>
            </a:r>
            <a:endParaRPr lang="en-US" sz="1200" dirty="0"/>
          </a:p>
        </p:txBody>
      </p:sp>
      <p:sp>
        <p:nvSpPr>
          <p:cNvPr id="10" name="TextBox 9"/>
          <p:cNvSpPr txBox="1"/>
          <p:nvPr/>
        </p:nvSpPr>
        <p:spPr>
          <a:xfrm>
            <a:off x="118064" y="304799"/>
            <a:ext cx="8906284" cy="769441"/>
          </a:xfrm>
          <a:prstGeom prst="rect">
            <a:avLst/>
          </a:prstGeom>
          <a:noFill/>
        </p:spPr>
        <p:txBody>
          <a:bodyPr wrap="none" rtlCol="0">
            <a:spAutoFit/>
          </a:bodyPr>
          <a:lstStyle/>
          <a:p>
            <a:r>
              <a:rPr lang="en-US" sz="2600" b="1" dirty="0" smtClean="0"/>
              <a:t>Correlations Between Degree of Admixture and </a:t>
            </a:r>
            <a:r>
              <a:rPr lang="en-US" sz="2600" b="1" dirty="0" err="1" smtClean="0"/>
              <a:t>Neuroanatomy</a:t>
            </a:r>
            <a:endParaRPr lang="en-US" sz="2600" b="1" dirty="0" smtClean="0"/>
          </a:p>
          <a:p>
            <a:pPr algn="ctr"/>
            <a:r>
              <a:rPr lang="en-US" b="1" dirty="0" smtClean="0"/>
              <a:t>(Including and Excluding Non-Admixed Individuals; PING data)</a:t>
            </a:r>
            <a:endParaRPr lang="en-US" b="1" dirty="0"/>
          </a:p>
        </p:txBody>
      </p:sp>
    </p:spTree>
    <p:extLst>
      <p:ext uri="{BB962C8B-B14F-4D97-AF65-F5344CB8AC3E}">
        <p14:creationId xmlns:p14="http://schemas.microsoft.com/office/powerpoint/2010/main" val="155574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838200" y="2057400"/>
            <a:ext cx="3895725" cy="3475038"/>
            <a:chOff x="528" y="1296"/>
            <a:chExt cx="2454" cy="2189"/>
          </a:xfrm>
        </p:grpSpPr>
        <p:pic>
          <p:nvPicPr>
            <p:cNvPr id="71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 y="1296"/>
              <a:ext cx="1916"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6" name="Text Box 4"/>
            <p:cNvSpPr txBox="1">
              <a:spLocks noChangeArrowheads="1"/>
            </p:cNvSpPr>
            <p:nvPr/>
          </p:nvSpPr>
          <p:spPr bwMode="auto">
            <a:xfrm>
              <a:off x="528" y="3312"/>
              <a:ext cx="245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solidFill>
                    <a:srgbClr val="000000"/>
                  </a:solidFill>
                </a:rPr>
                <a:t>Mountain and Cavalli-Sforza, Am. J. Hum. Genet. 1997</a:t>
              </a:r>
            </a:p>
          </p:txBody>
        </p:sp>
      </p:grpSp>
      <p:graphicFrame>
        <p:nvGraphicFramePr>
          <p:cNvPr id="94213" name="Object 5"/>
          <p:cNvGraphicFramePr>
            <a:graphicFrameLocks noGrp="1" noChangeAspect="1"/>
          </p:cNvGraphicFramePr>
          <p:nvPr>
            <p:ph sz="quarter" idx="3"/>
          </p:nvPr>
        </p:nvGraphicFramePr>
        <p:xfrm>
          <a:off x="6096000" y="152400"/>
          <a:ext cx="2557463" cy="6248400"/>
        </p:xfrm>
        <a:graphic>
          <a:graphicData uri="http://schemas.openxmlformats.org/presentationml/2006/ole">
            <mc:AlternateContent xmlns:mc="http://schemas.openxmlformats.org/markup-compatibility/2006">
              <mc:Choice xmlns:v="urn:schemas-microsoft-com:vml" Requires="v">
                <p:oleObj spid="_x0000_s25634" name="Photo Editor Photo" r:id="rId4" imgW="16104762" imgH="39342857" progId="MSPhotoEd.3">
                  <p:embed/>
                </p:oleObj>
              </mc:Choice>
              <mc:Fallback>
                <p:oleObj name="Photo Editor Photo" r:id="rId4" imgW="16104762" imgH="39342857"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52400"/>
                        <a:ext cx="2557463" cy="624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2" name="Text Box 6"/>
          <p:cNvSpPr txBox="1">
            <a:spLocks noChangeArrowheads="1"/>
          </p:cNvSpPr>
          <p:nvPr/>
        </p:nvSpPr>
        <p:spPr bwMode="auto">
          <a:xfrm>
            <a:off x="152400" y="304800"/>
            <a:ext cx="579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a:t>Contemporary ‘Unsupervised’ Studies of Global Human Genetic Diversity</a:t>
            </a:r>
          </a:p>
        </p:txBody>
      </p:sp>
      <p:sp>
        <p:nvSpPr>
          <p:cNvPr id="94215" name="Text Box 7"/>
          <p:cNvSpPr txBox="1">
            <a:spLocks noChangeArrowheads="1"/>
          </p:cNvSpPr>
          <p:nvPr/>
        </p:nvSpPr>
        <p:spPr bwMode="auto">
          <a:xfrm>
            <a:off x="6096000" y="6477000"/>
            <a:ext cx="2260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Rosenberg et al. Science 2004</a:t>
            </a:r>
          </a:p>
        </p:txBody>
      </p:sp>
      <p:sp>
        <p:nvSpPr>
          <p:cNvPr id="94216" name="Text Box 8"/>
          <p:cNvSpPr txBox="1">
            <a:spLocks noChangeArrowheads="1"/>
          </p:cNvSpPr>
          <p:nvPr/>
        </p:nvSpPr>
        <p:spPr bwMode="auto">
          <a:xfrm>
            <a:off x="228600" y="1524000"/>
            <a:ext cx="33686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Individuals from the same population tend to cluster together</a:t>
            </a:r>
          </a:p>
        </p:txBody>
      </p:sp>
      <p:sp>
        <p:nvSpPr>
          <p:cNvPr id="94217" name="Line 9"/>
          <p:cNvSpPr>
            <a:spLocks noChangeShapeType="1"/>
          </p:cNvSpPr>
          <p:nvPr/>
        </p:nvSpPr>
        <p:spPr bwMode="auto">
          <a:xfrm>
            <a:off x="1447800" y="2057400"/>
            <a:ext cx="2286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8" name="Line 10"/>
          <p:cNvSpPr>
            <a:spLocks noChangeShapeType="1"/>
          </p:cNvSpPr>
          <p:nvPr/>
        </p:nvSpPr>
        <p:spPr bwMode="auto">
          <a:xfrm>
            <a:off x="1447800" y="2057400"/>
            <a:ext cx="533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9" name="Text Box 11"/>
          <p:cNvSpPr txBox="1">
            <a:spLocks noChangeArrowheads="1"/>
          </p:cNvSpPr>
          <p:nvPr/>
        </p:nvSpPr>
        <p:spPr bwMode="auto">
          <a:xfrm>
            <a:off x="1981200" y="5715000"/>
            <a:ext cx="390207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n-US" altLang="en-US" sz="1400"/>
              <a:t>assumptions about the different number of “groups” (color coded) tended to cluster together people from the same population</a:t>
            </a:r>
          </a:p>
        </p:txBody>
      </p:sp>
      <p:sp>
        <p:nvSpPr>
          <p:cNvPr id="94220" name="Line 12"/>
          <p:cNvSpPr>
            <a:spLocks noChangeShapeType="1"/>
          </p:cNvSpPr>
          <p:nvPr/>
        </p:nvSpPr>
        <p:spPr bwMode="auto">
          <a:xfrm flipV="1">
            <a:off x="4648200" y="609600"/>
            <a:ext cx="3276600" cy="518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1" name="Line 13"/>
          <p:cNvSpPr>
            <a:spLocks noChangeShapeType="1"/>
          </p:cNvSpPr>
          <p:nvPr/>
        </p:nvSpPr>
        <p:spPr bwMode="auto">
          <a:xfrm flipV="1">
            <a:off x="4648200" y="4495800"/>
            <a:ext cx="33528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2" name="Line 14"/>
          <p:cNvSpPr>
            <a:spLocks noChangeShapeType="1"/>
          </p:cNvSpPr>
          <p:nvPr/>
        </p:nvSpPr>
        <p:spPr bwMode="auto">
          <a:xfrm flipV="1">
            <a:off x="3429000" y="762000"/>
            <a:ext cx="3200400" cy="495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3" name="Line 15"/>
          <p:cNvSpPr>
            <a:spLocks noChangeShapeType="1"/>
          </p:cNvSpPr>
          <p:nvPr/>
        </p:nvSpPr>
        <p:spPr bwMode="auto">
          <a:xfrm flipV="1">
            <a:off x="3429000" y="1676400"/>
            <a:ext cx="3200400" cy="403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4" name="Line 16"/>
          <p:cNvSpPr>
            <a:spLocks noChangeShapeType="1"/>
          </p:cNvSpPr>
          <p:nvPr/>
        </p:nvSpPr>
        <p:spPr bwMode="auto">
          <a:xfrm flipV="1">
            <a:off x="3429000" y="4267200"/>
            <a:ext cx="32766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5" name="Line 17"/>
          <p:cNvSpPr>
            <a:spLocks noChangeShapeType="1"/>
          </p:cNvSpPr>
          <p:nvPr/>
        </p:nvSpPr>
        <p:spPr bwMode="auto">
          <a:xfrm flipV="1">
            <a:off x="3429000" y="5638800"/>
            <a:ext cx="3276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6" name="Line 18"/>
          <p:cNvSpPr>
            <a:spLocks noChangeShapeType="1"/>
          </p:cNvSpPr>
          <p:nvPr/>
        </p:nvSpPr>
        <p:spPr bwMode="auto">
          <a:xfrm>
            <a:off x="3429000" y="5715000"/>
            <a:ext cx="32004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07602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2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42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2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2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22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422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4221"/>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2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2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2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42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4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5" grpId="0"/>
      <p:bldP spid="94216" grpId="0"/>
      <p:bldP spid="94217" grpId="0" animBg="1"/>
      <p:bldP spid="94218" grpId="0" animBg="1"/>
      <p:bldP spid="94219" grpId="0"/>
      <p:bldP spid="94220" grpId="0" animBg="1"/>
      <p:bldP spid="94220" grpId="1" animBg="1"/>
      <p:bldP spid="94221" grpId="0" animBg="1"/>
      <p:bldP spid="94221" grpId="1" animBg="1"/>
      <p:bldP spid="94222" grpId="0" animBg="1"/>
      <p:bldP spid="94223" grpId="0" animBg="1"/>
      <p:bldP spid="94224" grpId="0" animBg="1"/>
      <p:bldP spid="94225" grpId="0" animBg="1"/>
      <p:bldP spid="9422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1609725"/>
            <a:ext cx="9021763" cy="364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71206" y="2286000"/>
            <a:ext cx="99139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1206" y="3430587"/>
            <a:ext cx="991394" cy="227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52606" y="3433605"/>
            <a:ext cx="99139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8064" y="304799"/>
            <a:ext cx="8906284" cy="769441"/>
          </a:xfrm>
          <a:prstGeom prst="rect">
            <a:avLst/>
          </a:prstGeom>
          <a:noFill/>
        </p:spPr>
        <p:txBody>
          <a:bodyPr wrap="none" rtlCol="0">
            <a:spAutoFit/>
          </a:bodyPr>
          <a:lstStyle/>
          <a:p>
            <a:r>
              <a:rPr lang="en-US" sz="2600" b="1" dirty="0" smtClean="0"/>
              <a:t>Correlations Between Degree of Admixture and </a:t>
            </a:r>
            <a:r>
              <a:rPr lang="en-US" sz="2600" b="1" dirty="0" err="1" smtClean="0"/>
              <a:t>Neuroanatomy</a:t>
            </a:r>
            <a:endParaRPr lang="en-US" sz="2600" b="1" dirty="0" smtClean="0"/>
          </a:p>
          <a:p>
            <a:pPr algn="ctr"/>
            <a:r>
              <a:rPr lang="en-US" b="1" dirty="0" smtClean="0"/>
              <a:t>(Including and Excluding Non-Admixed Individuals; PING data)</a:t>
            </a:r>
            <a:endParaRPr lang="en-US" b="1" dirty="0"/>
          </a:p>
        </p:txBody>
      </p:sp>
      <p:sp>
        <p:nvSpPr>
          <p:cNvPr id="2" name="TextBox 1"/>
          <p:cNvSpPr txBox="1"/>
          <p:nvPr/>
        </p:nvSpPr>
        <p:spPr>
          <a:xfrm>
            <a:off x="497937" y="5690282"/>
            <a:ext cx="8146538" cy="369332"/>
          </a:xfrm>
          <a:prstGeom prst="rect">
            <a:avLst/>
          </a:prstGeom>
          <a:noFill/>
        </p:spPr>
        <p:txBody>
          <a:bodyPr wrap="square" rtlCol="0">
            <a:spAutoFit/>
          </a:bodyPr>
          <a:lstStyle/>
          <a:p>
            <a:r>
              <a:rPr lang="en-US" dirty="0" smtClean="0"/>
              <a:t>Correlations likely influenced by a polygenic effect, not just environmental differences</a:t>
            </a:r>
            <a:endParaRPr lang="en-US" dirty="0"/>
          </a:p>
        </p:txBody>
      </p:sp>
      <p:sp>
        <p:nvSpPr>
          <p:cNvPr id="3" name="Rectangle 2"/>
          <p:cNvSpPr/>
          <p:nvPr/>
        </p:nvSpPr>
        <p:spPr>
          <a:xfrm>
            <a:off x="4495800" y="2209800"/>
            <a:ext cx="1142999"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95800" y="3319304"/>
            <a:ext cx="1142999" cy="566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495403" y="4968003"/>
            <a:ext cx="1142999" cy="283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229600" y="2400300"/>
            <a:ext cx="852488" cy="566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240116" y="3319304"/>
            <a:ext cx="852488" cy="508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40116" y="4997332"/>
            <a:ext cx="852488" cy="2541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74856" y="6489244"/>
            <a:ext cx="2602661" cy="276999"/>
          </a:xfrm>
          <a:prstGeom prst="rect">
            <a:avLst/>
          </a:prstGeom>
          <a:noFill/>
        </p:spPr>
        <p:txBody>
          <a:bodyPr wrap="square" rtlCol="0">
            <a:spAutoFit/>
          </a:bodyPr>
          <a:lstStyle/>
          <a:p>
            <a:r>
              <a:rPr lang="en-US" sz="1200" dirty="0" smtClean="0"/>
              <a:t>Libiger et al. manuscript in preparation</a:t>
            </a:r>
            <a:endParaRPr lang="en-US" sz="1200" dirty="0"/>
          </a:p>
        </p:txBody>
      </p:sp>
    </p:spTree>
    <p:extLst>
      <p:ext uri="{BB962C8B-B14F-4D97-AF65-F5344CB8AC3E}">
        <p14:creationId xmlns:p14="http://schemas.microsoft.com/office/powerpoint/2010/main" val="48393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2" grpId="0"/>
      <p:bldP spid="3" grpId="0" animBg="1"/>
      <p:bldP spid="11" grpId="0" animBg="1"/>
      <p:bldP spid="13" grpId="0" animBg="1"/>
      <p:bldP spid="14" grpId="0" animBg="1"/>
      <p:bldP spid="15"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5448" y="381463"/>
            <a:ext cx="8686800" cy="144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3640" tIns="11820" rIns="23640" bIns="11820">
            <a:spAutoFit/>
          </a:bodyPr>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a:r>
              <a:rPr lang="en-US" sz="1800" b="1" dirty="0" smtClean="0">
                <a:solidFill>
                  <a:srgbClr val="002060"/>
                </a:solidFill>
              </a:rPr>
              <a:t>The </a:t>
            </a:r>
            <a:r>
              <a:rPr lang="en-US" sz="1800" b="1" dirty="0">
                <a:solidFill>
                  <a:srgbClr val="002060"/>
                </a:solidFill>
              </a:rPr>
              <a:t>Implications of Ancestry for Neuroimaging-Guided Pediatric Diagnoses</a:t>
            </a:r>
          </a:p>
          <a:p>
            <a:pPr algn="ctr">
              <a:spcAft>
                <a:spcPct val="15000"/>
              </a:spcAft>
            </a:pPr>
            <a:endParaRPr lang="en-US" sz="1000" b="1" dirty="0">
              <a:solidFill>
                <a:srgbClr val="990000"/>
              </a:solidFill>
            </a:endParaRPr>
          </a:p>
          <a:p>
            <a:pPr algn="ctr">
              <a:spcAft>
                <a:spcPct val="15000"/>
              </a:spcAft>
            </a:pPr>
            <a:r>
              <a:rPr lang="en-US" sz="1000" b="1" dirty="0"/>
              <a:t>Cinnamon S. Bloss, Ph.D.,*</a:t>
            </a:r>
            <a:r>
              <a:rPr lang="en-US" sz="1000" b="1" baseline="30000" dirty="0"/>
              <a:t>1,2 </a:t>
            </a:r>
            <a:r>
              <a:rPr lang="en-US" sz="1000" b="1" dirty="0"/>
              <a:t>Ondrej Libiger, Ph.D.,*</a:t>
            </a:r>
            <a:r>
              <a:rPr lang="en-US" sz="1000" b="1" baseline="30000" dirty="0"/>
              <a:t>1,3</a:t>
            </a:r>
            <a:r>
              <a:rPr lang="en-US" sz="1000" b="1" dirty="0"/>
              <a:t> Burcu F. Darst, B.S.,</a:t>
            </a:r>
            <a:r>
              <a:rPr lang="en-US" sz="1000" b="1" baseline="30000" dirty="0"/>
              <a:t>1,2</a:t>
            </a:r>
            <a:r>
              <a:rPr lang="en-US" sz="1000" b="1" dirty="0"/>
              <a:t> Andrew J. Schork, B.S., </a:t>
            </a:r>
            <a:r>
              <a:rPr lang="en-US" sz="1000" b="1" baseline="30000" dirty="0"/>
              <a:t>4</a:t>
            </a:r>
            <a:r>
              <a:rPr lang="en-US" sz="1000" b="1" dirty="0"/>
              <a:t> J. Cooper </a:t>
            </a:r>
            <a:r>
              <a:rPr lang="en-US" sz="1000" b="1" dirty="0" err="1"/>
              <a:t>Roddey</a:t>
            </a:r>
            <a:r>
              <a:rPr lang="en-US" sz="1000" b="1" dirty="0"/>
              <a:t>, Ph.D., </a:t>
            </a:r>
            <a:r>
              <a:rPr lang="en-US" sz="1000" b="1" baseline="30000" dirty="0"/>
              <a:t>4</a:t>
            </a:r>
            <a:r>
              <a:rPr lang="en-US" sz="1000" b="1" dirty="0"/>
              <a:t> </a:t>
            </a:r>
            <a:r>
              <a:rPr lang="en-US" sz="1000" b="1" dirty="0" err="1"/>
              <a:t>Natacha</a:t>
            </a:r>
            <a:r>
              <a:rPr lang="en-US" sz="1000" b="1" dirty="0"/>
              <a:t> </a:t>
            </a:r>
            <a:r>
              <a:rPr lang="en-US" sz="1000" b="1" dirty="0" err="1"/>
              <a:t>Akshoomoff</a:t>
            </a:r>
            <a:r>
              <a:rPr lang="en-US" sz="1000" b="1" dirty="0"/>
              <a:t>, Ph.D.,</a:t>
            </a:r>
            <a:r>
              <a:rPr lang="en-US" sz="1000" b="1" baseline="30000" dirty="0"/>
              <a:t>4</a:t>
            </a:r>
            <a:r>
              <a:rPr lang="en-US" sz="1000" b="1" dirty="0"/>
              <a:t> David G. </a:t>
            </a:r>
            <a:r>
              <a:rPr lang="en-US" sz="1000" b="1" dirty="0" err="1"/>
              <a:t>Amaral</a:t>
            </a:r>
            <a:r>
              <a:rPr lang="en-US" sz="1000" b="1" dirty="0"/>
              <a:t>, Ph.D.,</a:t>
            </a:r>
            <a:r>
              <a:rPr lang="en-US" sz="1000" b="1" baseline="30000" dirty="0"/>
              <a:t>5 </a:t>
            </a:r>
            <a:r>
              <a:rPr lang="en-US" sz="1000" b="1" dirty="0"/>
              <a:t>B.J. Casey, Ph.D.,</a:t>
            </a:r>
            <a:r>
              <a:rPr lang="en-US" sz="1000" b="1" baseline="30000" dirty="0"/>
              <a:t>6</a:t>
            </a:r>
            <a:r>
              <a:rPr lang="en-US" sz="1000" b="1" dirty="0"/>
              <a:t> Linda Chang, M.D.,</a:t>
            </a:r>
            <a:r>
              <a:rPr lang="en-US" sz="1000" b="1" baseline="30000" dirty="0"/>
              <a:t>7</a:t>
            </a:r>
            <a:r>
              <a:rPr lang="en-US" sz="1000" b="1" dirty="0"/>
              <a:t> Thomas Ernst, Ph.D.,</a:t>
            </a:r>
            <a:r>
              <a:rPr lang="en-US" sz="1000" b="1" baseline="30000" dirty="0"/>
              <a:t>7</a:t>
            </a:r>
            <a:r>
              <a:rPr lang="en-US" sz="1000" b="1" dirty="0"/>
              <a:t> Jeffrey R. </a:t>
            </a:r>
            <a:r>
              <a:rPr lang="en-US" sz="1000" b="1" dirty="0" err="1"/>
              <a:t>Gruen</a:t>
            </a:r>
            <a:r>
              <a:rPr lang="en-US" sz="1000" b="1" dirty="0"/>
              <a:t>, M.D.,</a:t>
            </a:r>
            <a:r>
              <a:rPr lang="en-US" sz="1000" b="1" baseline="30000" dirty="0"/>
              <a:t>8</a:t>
            </a:r>
            <a:r>
              <a:rPr lang="en-US" sz="1000" b="1" dirty="0"/>
              <a:t> Walter E. Kaufmann, M.D.,</a:t>
            </a:r>
            <a:r>
              <a:rPr lang="en-US" sz="1000" b="1" baseline="30000" dirty="0"/>
              <a:t>9</a:t>
            </a:r>
            <a:r>
              <a:rPr lang="en-US" sz="1000" b="1" dirty="0"/>
              <a:t> Tal </a:t>
            </a:r>
            <a:r>
              <a:rPr lang="en-US" sz="1000" b="1" dirty="0" err="1"/>
              <a:t>Kenet</a:t>
            </a:r>
            <a:r>
              <a:rPr lang="en-US" sz="1000" b="1" dirty="0"/>
              <a:t>, Ph.D.,</a:t>
            </a:r>
            <a:r>
              <a:rPr lang="en-US" sz="1000" b="1" baseline="30000" dirty="0"/>
              <a:t>10</a:t>
            </a:r>
            <a:r>
              <a:rPr lang="en-US" sz="1000" b="1" dirty="0"/>
              <a:t> David N. Kennedy, Ph.D.,</a:t>
            </a:r>
            <a:r>
              <a:rPr lang="en-US" sz="1000" b="1" baseline="30000" dirty="0"/>
              <a:t>11</a:t>
            </a:r>
            <a:r>
              <a:rPr lang="en-US" sz="1000" b="1" dirty="0"/>
              <a:t> Sarah S. Murray, Ph.D.,</a:t>
            </a:r>
            <a:r>
              <a:rPr lang="en-US" sz="1000" b="1" baseline="30000" dirty="0"/>
              <a:t> 1,3</a:t>
            </a:r>
            <a:r>
              <a:rPr lang="en-US" sz="1000" b="1" dirty="0"/>
              <a:t> Elizabeth R. Sowell, Ph.D.,</a:t>
            </a:r>
            <a:r>
              <a:rPr lang="en-US" sz="1000" b="1" baseline="30000" dirty="0"/>
              <a:t>12</a:t>
            </a:r>
            <a:r>
              <a:rPr lang="en-US" sz="1000" b="1" dirty="0"/>
              <a:t> Anders Dale, Ph.D.,</a:t>
            </a:r>
            <a:r>
              <a:rPr lang="en-US" sz="1000" b="1" baseline="30000" dirty="0"/>
              <a:t> ¶,4</a:t>
            </a:r>
            <a:r>
              <a:rPr lang="en-US" sz="1000" b="1" dirty="0"/>
              <a:t> Terry L. Jernigan, Ph.D.,</a:t>
            </a:r>
            <a:r>
              <a:rPr lang="en-US" sz="1000" b="1" baseline="30000" dirty="0"/>
              <a:t> ¶,4</a:t>
            </a:r>
            <a:r>
              <a:rPr lang="en-US" sz="1000" b="1" dirty="0"/>
              <a:t> &amp; Nicholas J. Schork, Ph.D.,</a:t>
            </a:r>
            <a:r>
              <a:rPr lang="en-US" sz="1000" b="1" baseline="30000" dirty="0"/>
              <a:t> ¶,1,3,13</a:t>
            </a:r>
          </a:p>
          <a:p>
            <a:pPr algn="ctr">
              <a:spcAft>
                <a:spcPct val="15000"/>
              </a:spcAft>
            </a:pPr>
            <a:endParaRPr lang="en-US" sz="1000" b="1" dirty="0">
              <a:solidFill>
                <a:srgbClr val="000066"/>
              </a:solidFill>
            </a:endParaRPr>
          </a:p>
          <a:p>
            <a:pPr algn="ctr">
              <a:spcAft>
                <a:spcPct val="15000"/>
              </a:spcAft>
            </a:pPr>
            <a:r>
              <a:rPr lang="en-US" sz="1000" b="1" dirty="0"/>
              <a:t>Presented at the 2012 UCI International Imaging Genetics Conference</a:t>
            </a:r>
          </a:p>
        </p:txBody>
      </p:sp>
      <p:sp>
        <p:nvSpPr>
          <p:cNvPr id="14" name="Text Box 21"/>
          <p:cNvSpPr txBox="1">
            <a:spLocks noChangeArrowheads="1"/>
          </p:cNvSpPr>
          <p:nvPr/>
        </p:nvSpPr>
        <p:spPr bwMode="auto">
          <a:xfrm>
            <a:off x="619091" y="2326181"/>
            <a:ext cx="32766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just"/>
            <a:r>
              <a:rPr lang="en-US" sz="1000" b="1" dirty="0"/>
              <a:t>Figure 2: Age and sex adjusted distribution of total cortical area and mean cortical thickness in individuals with various genetic ancestry.</a:t>
            </a:r>
          </a:p>
        </p:txBody>
      </p:sp>
      <p:pic>
        <p:nvPicPr>
          <p:cNvPr id="17" name="Picture 2074" descr="CortArea.Total _unscaled_residual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504" y="2704131"/>
            <a:ext cx="2065367" cy="355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75" descr="CortThick.Mean _unscaled_residuals.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7391" y="2713275"/>
            <a:ext cx="2065367" cy="355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3504" y="3621581"/>
            <a:ext cx="4576472" cy="141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474856" y="6489244"/>
            <a:ext cx="2602661" cy="276999"/>
          </a:xfrm>
          <a:prstGeom prst="rect">
            <a:avLst/>
          </a:prstGeom>
          <a:noFill/>
        </p:spPr>
        <p:txBody>
          <a:bodyPr wrap="square" rtlCol="0">
            <a:spAutoFit/>
          </a:bodyPr>
          <a:lstStyle/>
          <a:p>
            <a:r>
              <a:rPr lang="en-US" sz="1200" dirty="0" smtClean="0"/>
              <a:t>Libiger et al. manuscript in preparation</a:t>
            </a:r>
            <a:endParaRPr lang="en-US" sz="1200" dirty="0"/>
          </a:p>
        </p:txBody>
      </p:sp>
    </p:spTree>
    <p:extLst>
      <p:ext uri="{BB962C8B-B14F-4D97-AF65-F5344CB8AC3E}">
        <p14:creationId xmlns:p14="http://schemas.microsoft.com/office/powerpoint/2010/main" val="16376272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381000" y="304800"/>
            <a:ext cx="8424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a:t>Population Stratification and False Positive Associations</a:t>
            </a:r>
          </a:p>
        </p:txBody>
      </p:sp>
      <p:sp>
        <p:nvSpPr>
          <p:cNvPr id="83971" name="Freeform 3"/>
          <p:cNvSpPr>
            <a:spLocks/>
          </p:cNvSpPr>
          <p:nvPr/>
        </p:nvSpPr>
        <p:spPr bwMode="auto">
          <a:xfrm>
            <a:off x="304800" y="1447800"/>
            <a:ext cx="3954463" cy="3052763"/>
          </a:xfrm>
          <a:custGeom>
            <a:avLst/>
            <a:gdLst>
              <a:gd name="T0" fmla="*/ 655638 w 2491"/>
              <a:gd name="T1" fmla="*/ 547688 h 1923"/>
              <a:gd name="T2" fmla="*/ 579438 w 2491"/>
              <a:gd name="T3" fmla="*/ 741363 h 1923"/>
              <a:gd name="T4" fmla="*/ 454025 w 2491"/>
              <a:gd name="T5" fmla="*/ 827088 h 1923"/>
              <a:gd name="T6" fmla="*/ 338138 w 2491"/>
              <a:gd name="T7" fmla="*/ 1000125 h 1923"/>
              <a:gd name="T8" fmla="*/ 319088 w 2491"/>
              <a:gd name="T9" fmla="*/ 1125538 h 1923"/>
              <a:gd name="T10" fmla="*/ 242888 w 2491"/>
              <a:gd name="T11" fmla="*/ 1241425 h 1923"/>
              <a:gd name="T12" fmla="*/ 39688 w 2491"/>
              <a:gd name="T13" fmla="*/ 1423988 h 1923"/>
              <a:gd name="T14" fmla="*/ 88900 w 2491"/>
              <a:gd name="T15" fmla="*/ 1741488 h 1923"/>
              <a:gd name="T16" fmla="*/ 290513 w 2491"/>
              <a:gd name="T17" fmla="*/ 1693863 h 1923"/>
              <a:gd name="T18" fmla="*/ 434975 w 2491"/>
              <a:gd name="T19" fmla="*/ 1847850 h 1923"/>
              <a:gd name="T20" fmla="*/ 347663 w 2491"/>
              <a:gd name="T21" fmla="*/ 2319338 h 1923"/>
              <a:gd name="T22" fmla="*/ 588963 w 2491"/>
              <a:gd name="T23" fmla="*/ 2405063 h 1923"/>
              <a:gd name="T24" fmla="*/ 944563 w 2491"/>
              <a:gd name="T25" fmla="*/ 2674938 h 1923"/>
              <a:gd name="T26" fmla="*/ 1157288 w 2491"/>
              <a:gd name="T27" fmla="*/ 2906713 h 1923"/>
              <a:gd name="T28" fmla="*/ 1416050 w 2491"/>
              <a:gd name="T29" fmla="*/ 3041650 h 1923"/>
              <a:gd name="T30" fmla="*/ 1570038 w 2491"/>
              <a:gd name="T31" fmla="*/ 2954338 h 1923"/>
              <a:gd name="T32" fmla="*/ 1849438 w 2491"/>
              <a:gd name="T33" fmla="*/ 2887663 h 1923"/>
              <a:gd name="T34" fmla="*/ 2455863 w 2491"/>
              <a:gd name="T35" fmla="*/ 3051175 h 1923"/>
              <a:gd name="T36" fmla="*/ 2600325 w 2491"/>
              <a:gd name="T37" fmla="*/ 3011488 h 1923"/>
              <a:gd name="T38" fmla="*/ 2687638 w 2491"/>
              <a:gd name="T39" fmla="*/ 2897188 h 1923"/>
              <a:gd name="T40" fmla="*/ 3140075 w 2491"/>
              <a:gd name="T41" fmla="*/ 2762250 h 1923"/>
              <a:gd name="T42" fmla="*/ 3303588 w 2491"/>
              <a:gd name="T43" fmla="*/ 2627313 h 1923"/>
              <a:gd name="T44" fmla="*/ 3322638 w 2491"/>
              <a:gd name="T45" fmla="*/ 2376488 h 1923"/>
              <a:gd name="T46" fmla="*/ 3649663 w 2491"/>
              <a:gd name="T47" fmla="*/ 2117725 h 1923"/>
              <a:gd name="T48" fmla="*/ 3881438 w 2491"/>
              <a:gd name="T49" fmla="*/ 2020888 h 1923"/>
              <a:gd name="T50" fmla="*/ 3929063 w 2491"/>
              <a:gd name="T51" fmla="*/ 1809750 h 1923"/>
              <a:gd name="T52" fmla="*/ 3919538 w 2491"/>
              <a:gd name="T53" fmla="*/ 1357313 h 1923"/>
              <a:gd name="T54" fmla="*/ 3706813 w 2491"/>
              <a:gd name="T55" fmla="*/ 1144588 h 1923"/>
              <a:gd name="T56" fmla="*/ 3476625 w 2491"/>
              <a:gd name="T57" fmla="*/ 355600 h 1923"/>
              <a:gd name="T58" fmla="*/ 3100388 w 2491"/>
              <a:gd name="T59" fmla="*/ 28575 h 1923"/>
              <a:gd name="T60" fmla="*/ 2946400 w 2491"/>
              <a:gd name="T61" fmla="*/ 201613 h 1923"/>
              <a:gd name="T62" fmla="*/ 2638425 w 2491"/>
              <a:gd name="T63" fmla="*/ 298450 h 1923"/>
              <a:gd name="T64" fmla="*/ 2524125 w 2491"/>
              <a:gd name="T65" fmla="*/ 192088 h 1923"/>
              <a:gd name="T66" fmla="*/ 1811338 w 2491"/>
              <a:gd name="T67" fmla="*/ 336550 h 1923"/>
              <a:gd name="T68" fmla="*/ 1676400 w 2491"/>
              <a:gd name="T69" fmla="*/ 249238 h 1923"/>
              <a:gd name="T70" fmla="*/ 1406525 w 2491"/>
              <a:gd name="T71" fmla="*/ 403225 h 1923"/>
              <a:gd name="T72" fmla="*/ 963613 w 2491"/>
              <a:gd name="T73" fmla="*/ 125413 h 1923"/>
              <a:gd name="T74" fmla="*/ 752475 w 2491"/>
              <a:gd name="T75" fmla="*/ 279400 h 19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91" h="1923">
                <a:moveTo>
                  <a:pt x="450" y="339"/>
                </a:moveTo>
                <a:cubicBezTo>
                  <a:pt x="438" y="341"/>
                  <a:pt x="425" y="342"/>
                  <a:pt x="413" y="345"/>
                </a:cubicBezTo>
                <a:cubicBezTo>
                  <a:pt x="401" y="348"/>
                  <a:pt x="377" y="357"/>
                  <a:pt x="377" y="357"/>
                </a:cubicBezTo>
                <a:cubicBezTo>
                  <a:pt x="346" y="391"/>
                  <a:pt x="361" y="415"/>
                  <a:pt x="365" y="467"/>
                </a:cubicBezTo>
                <a:cubicBezTo>
                  <a:pt x="351" y="523"/>
                  <a:pt x="374" y="463"/>
                  <a:pt x="292" y="497"/>
                </a:cubicBezTo>
                <a:cubicBezTo>
                  <a:pt x="284" y="500"/>
                  <a:pt x="291" y="514"/>
                  <a:pt x="286" y="521"/>
                </a:cubicBezTo>
                <a:cubicBezTo>
                  <a:pt x="276" y="535"/>
                  <a:pt x="250" y="558"/>
                  <a:pt x="250" y="558"/>
                </a:cubicBezTo>
                <a:cubicBezTo>
                  <a:pt x="241" y="585"/>
                  <a:pt x="222" y="603"/>
                  <a:pt x="213" y="630"/>
                </a:cubicBezTo>
                <a:cubicBezTo>
                  <a:pt x="221" y="654"/>
                  <a:pt x="226" y="659"/>
                  <a:pt x="250" y="667"/>
                </a:cubicBezTo>
                <a:cubicBezTo>
                  <a:pt x="240" y="696"/>
                  <a:pt x="220" y="684"/>
                  <a:pt x="201" y="709"/>
                </a:cubicBezTo>
                <a:cubicBezTo>
                  <a:pt x="190" y="723"/>
                  <a:pt x="176" y="748"/>
                  <a:pt x="165" y="764"/>
                </a:cubicBezTo>
                <a:cubicBezTo>
                  <a:pt x="161" y="770"/>
                  <a:pt x="153" y="782"/>
                  <a:pt x="153" y="782"/>
                </a:cubicBezTo>
                <a:cubicBezTo>
                  <a:pt x="149" y="843"/>
                  <a:pt x="165" y="888"/>
                  <a:pt x="104" y="903"/>
                </a:cubicBezTo>
                <a:cubicBezTo>
                  <a:pt x="79" y="886"/>
                  <a:pt x="65" y="872"/>
                  <a:pt x="25" y="897"/>
                </a:cubicBezTo>
                <a:cubicBezTo>
                  <a:pt x="15" y="903"/>
                  <a:pt x="21" y="921"/>
                  <a:pt x="19" y="933"/>
                </a:cubicBezTo>
                <a:cubicBezTo>
                  <a:pt x="21" y="966"/>
                  <a:pt x="0" y="1079"/>
                  <a:pt x="56" y="1097"/>
                </a:cubicBezTo>
                <a:cubicBezTo>
                  <a:pt x="86" y="1095"/>
                  <a:pt x="117" y="1098"/>
                  <a:pt x="147" y="1091"/>
                </a:cubicBezTo>
                <a:cubicBezTo>
                  <a:pt x="161" y="1088"/>
                  <a:pt x="169" y="1070"/>
                  <a:pt x="183" y="1067"/>
                </a:cubicBezTo>
                <a:cubicBezTo>
                  <a:pt x="216" y="1059"/>
                  <a:pt x="200" y="1065"/>
                  <a:pt x="231" y="1049"/>
                </a:cubicBezTo>
                <a:cubicBezTo>
                  <a:pt x="291" y="1061"/>
                  <a:pt x="269" y="1094"/>
                  <a:pt x="274" y="1164"/>
                </a:cubicBezTo>
                <a:cubicBezTo>
                  <a:pt x="269" y="1250"/>
                  <a:pt x="271" y="1282"/>
                  <a:pt x="225" y="1346"/>
                </a:cubicBezTo>
                <a:cubicBezTo>
                  <a:pt x="214" y="1390"/>
                  <a:pt x="203" y="1408"/>
                  <a:pt x="219" y="1461"/>
                </a:cubicBezTo>
                <a:cubicBezTo>
                  <a:pt x="222" y="1472"/>
                  <a:pt x="256" y="1477"/>
                  <a:pt x="262" y="1479"/>
                </a:cubicBezTo>
                <a:cubicBezTo>
                  <a:pt x="318" y="1500"/>
                  <a:pt x="291" y="1501"/>
                  <a:pt x="371" y="1515"/>
                </a:cubicBezTo>
                <a:cubicBezTo>
                  <a:pt x="403" y="1538"/>
                  <a:pt x="439" y="1536"/>
                  <a:pt x="474" y="1558"/>
                </a:cubicBezTo>
                <a:cubicBezTo>
                  <a:pt x="525" y="1589"/>
                  <a:pt x="575" y="1626"/>
                  <a:pt x="595" y="1685"/>
                </a:cubicBezTo>
                <a:cubicBezTo>
                  <a:pt x="601" y="1740"/>
                  <a:pt x="593" y="1743"/>
                  <a:pt x="638" y="1758"/>
                </a:cubicBezTo>
                <a:cubicBezTo>
                  <a:pt x="666" y="1786"/>
                  <a:pt x="696" y="1810"/>
                  <a:pt x="729" y="1831"/>
                </a:cubicBezTo>
                <a:cubicBezTo>
                  <a:pt x="757" y="1849"/>
                  <a:pt x="773" y="1874"/>
                  <a:pt x="807" y="1885"/>
                </a:cubicBezTo>
                <a:cubicBezTo>
                  <a:pt x="837" y="1895"/>
                  <a:pt x="864" y="1902"/>
                  <a:pt x="892" y="1916"/>
                </a:cubicBezTo>
                <a:cubicBezTo>
                  <a:pt x="914" y="1914"/>
                  <a:pt x="937" y="1915"/>
                  <a:pt x="959" y="1910"/>
                </a:cubicBezTo>
                <a:cubicBezTo>
                  <a:pt x="974" y="1907"/>
                  <a:pt x="986" y="1873"/>
                  <a:pt x="989" y="1861"/>
                </a:cubicBezTo>
                <a:cubicBezTo>
                  <a:pt x="998" y="1824"/>
                  <a:pt x="997" y="1798"/>
                  <a:pt x="1038" y="1788"/>
                </a:cubicBezTo>
                <a:cubicBezTo>
                  <a:pt x="1135" y="1796"/>
                  <a:pt x="1097" y="1796"/>
                  <a:pt x="1165" y="1819"/>
                </a:cubicBezTo>
                <a:cubicBezTo>
                  <a:pt x="1296" y="1917"/>
                  <a:pt x="1153" y="1865"/>
                  <a:pt x="1480" y="1873"/>
                </a:cubicBezTo>
                <a:cubicBezTo>
                  <a:pt x="1502" y="1894"/>
                  <a:pt x="1517" y="1912"/>
                  <a:pt x="1547" y="1922"/>
                </a:cubicBezTo>
                <a:cubicBezTo>
                  <a:pt x="1573" y="1920"/>
                  <a:pt x="1601" y="1923"/>
                  <a:pt x="1626" y="1916"/>
                </a:cubicBezTo>
                <a:cubicBezTo>
                  <a:pt x="1633" y="1914"/>
                  <a:pt x="1634" y="1903"/>
                  <a:pt x="1638" y="1897"/>
                </a:cubicBezTo>
                <a:cubicBezTo>
                  <a:pt x="1650" y="1881"/>
                  <a:pt x="1663" y="1865"/>
                  <a:pt x="1675" y="1849"/>
                </a:cubicBezTo>
                <a:cubicBezTo>
                  <a:pt x="1681" y="1841"/>
                  <a:pt x="1693" y="1825"/>
                  <a:pt x="1693" y="1825"/>
                </a:cubicBezTo>
                <a:cubicBezTo>
                  <a:pt x="1718" y="1749"/>
                  <a:pt x="1879" y="1777"/>
                  <a:pt x="1917" y="1776"/>
                </a:cubicBezTo>
                <a:cubicBezTo>
                  <a:pt x="1945" y="1762"/>
                  <a:pt x="1948" y="1747"/>
                  <a:pt x="1978" y="1740"/>
                </a:cubicBezTo>
                <a:cubicBezTo>
                  <a:pt x="1985" y="1729"/>
                  <a:pt x="2042" y="1681"/>
                  <a:pt x="2044" y="1679"/>
                </a:cubicBezTo>
                <a:cubicBezTo>
                  <a:pt x="2056" y="1671"/>
                  <a:pt x="2081" y="1655"/>
                  <a:pt x="2081" y="1655"/>
                </a:cubicBezTo>
                <a:cubicBezTo>
                  <a:pt x="2083" y="1647"/>
                  <a:pt x="2086" y="1639"/>
                  <a:pt x="2087" y="1631"/>
                </a:cubicBezTo>
                <a:cubicBezTo>
                  <a:pt x="2090" y="1586"/>
                  <a:pt x="2086" y="1541"/>
                  <a:pt x="2093" y="1497"/>
                </a:cubicBezTo>
                <a:cubicBezTo>
                  <a:pt x="2095" y="1486"/>
                  <a:pt x="2122" y="1463"/>
                  <a:pt x="2129" y="1455"/>
                </a:cubicBezTo>
                <a:cubicBezTo>
                  <a:pt x="2176" y="1399"/>
                  <a:pt x="2237" y="1369"/>
                  <a:pt x="2299" y="1334"/>
                </a:cubicBezTo>
                <a:cubicBezTo>
                  <a:pt x="2360" y="1300"/>
                  <a:pt x="2310" y="1315"/>
                  <a:pt x="2360" y="1303"/>
                </a:cubicBezTo>
                <a:cubicBezTo>
                  <a:pt x="2388" y="1289"/>
                  <a:pt x="2415" y="1280"/>
                  <a:pt x="2445" y="1273"/>
                </a:cubicBezTo>
                <a:cubicBezTo>
                  <a:pt x="2461" y="1251"/>
                  <a:pt x="2472" y="1228"/>
                  <a:pt x="2487" y="1206"/>
                </a:cubicBezTo>
                <a:cubicBezTo>
                  <a:pt x="2483" y="1184"/>
                  <a:pt x="2491" y="1156"/>
                  <a:pt x="2475" y="1140"/>
                </a:cubicBezTo>
                <a:cubicBezTo>
                  <a:pt x="2460" y="1126"/>
                  <a:pt x="2422" y="1153"/>
                  <a:pt x="2414" y="1134"/>
                </a:cubicBezTo>
                <a:cubicBezTo>
                  <a:pt x="2388" y="1070"/>
                  <a:pt x="2436" y="920"/>
                  <a:pt x="2469" y="855"/>
                </a:cubicBezTo>
                <a:cubicBezTo>
                  <a:pt x="2471" y="843"/>
                  <a:pt x="2476" y="830"/>
                  <a:pt x="2475" y="818"/>
                </a:cubicBezTo>
                <a:cubicBezTo>
                  <a:pt x="2469" y="752"/>
                  <a:pt x="2388" y="731"/>
                  <a:pt x="2335" y="721"/>
                </a:cubicBezTo>
                <a:cubicBezTo>
                  <a:pt x="2217" y="642"/>
                  <a:pt x="2410" y="418"/>
                  <a:pt x="2269" y="363"/>
                </a:cubicBezTo>
                <a:cubicBezTo>
                  <a:pt x="2249" y="313"/>
                  <a:pt x="2216" y="271"/>
                  <a:pt x="2190" y="224"/>
                </a:cubicBezTo>
                <a:cubicBezTo>
                  <a:pt x="2144" y="143"/>
                  <a:pt x="2113" y="54"/>
                  <a:pt x="2032" y="0"/>
                </a:cubicBezTo>
                <a:cubicBezTo>
                  <a:pt x="2002" y="3"/>
                  <a:pt x="1977" y="0"/>
                  <a:pt x="1953" y="18"/>
                </a:cubicBezTo>
                <a:cubicBezTo>
                  <a:pt x="1923" y="40"/>
                  <a:pt x="1912" y="77"/>
                  <a:pt x="1881" y="97"/>
                </a:cubicBezTo>
                <a:cubicBezTo>
                  <a:pt x="1838" y="162"/>
                  <a:pt x="1897" y="75"/>
                  <a:pt x="1856" y="127"/>
                </a:cubicBezTo>
                <a:cubicBezTo>
                  <a:pt x="1825" y="165"/>
                  <a:pt x="1826" y="189"/>
                  <a:pt x="1784" y="200"/>
                </a:cubicBezTo>
                <a:cubicBezTo>
                  <a:pt x="1743" y="198"/>
                  <a:pt x="1694" y="214"/>
                  <a:pt x="1662" y="188"/>
                </a:cubicBezTo>
                <a:cubicBezTo>
                  <a:pt x="1645" y="175"/>
                  <a:pt x="1645" y="137"/>
                  <a:pt x="1626" y="127"/>
                </a:cubicBezTo>
                <a:cubicBezTo>
                  <a:pt x="1615" y="122"/>
                  <a:pt x="1602" y="123"/>
                  <a:pt x="1590" y="121"/>
                </a:cubicBezTo>
                <a:cubicBezTo>
                  <a:pt x="1180" y="133"/>
                  <a:pt x="1309" y="73"/>
                  <a:pt x="1165" y="145"/>
                </a:cubicBezTo>
                <a:cubicBezTo>
                  <a:pt x="1159" y="169"/>
                  <a:pt x="1149" y="189"/>
                  <a:pt x="1141" y="212"/>
                </a:cubicBezTo>
                <a:cubicBezTo>
                  <a:pt x="1091" y="195"/>
                  <a:pt x="1151" y="221"/>
                  <a:pt x="1117" y="188"/>
                </a:cubicBezTo>
                <a:cubicBezTo>
                  <a:pt x="1105" y="176"/>
                  <a:pt x="1073" y="163"/>
                  <a:pt x="1056" y="157"/>
                </a:cubicBezTo>
                <a:cubicBezTo>
                  <a:pt x="970" y="165"/>
                  <a:pt x="999" y="159"/>
                  <a:pt x="959" y="218"/>
                </a:cubicBezTo>
                <a:cubicBezTo>
                  <a:pt x="949" y="269"/>
                  <a:pt x="938" y="260"/>
                  <a:pt x="886" y="254"/>
                </a:cubicBezTo>
                <a:cubicBezTo>
                  <a:pt x="859" y="236"/>
                  <a:pt x="855" y="214"/>
                  <a:pt x="838" y="188"/>
                </a:cubicBezTo>
                <a:cubicBezTo>
                  <a:pt x="811" y="48"/>
                  <a:pt x="765" y="84"/>
                  <a:pt x="607" y="79"/>
                </a:cubicBezTo>
                <a:cubicBezTo>
                  <a:pt x="583" y="81"/>
                  <a:pt x="559" y="80"/>
                  <a:pt x="535" y="85"/>
                </a:cubicBezTo>
                <a:cubicBezTo>
                  <a:pt x="501" y="92"/>
                  <a:pt x="492" y="151"/>
                  <a:pt x="474" y="176"/>
                </a:cubicBezTo>
                <a:cubicBezTo>
                  <a:pt x="456" y="230"/>
                  <a:pt x="464" y="284"/>
                  <a:pt x="450" y="339"/>
                </a:cubicBezTo>
                <a:close/>
              </a:path>
            </a:pathLst>
          </a:custGeom>
          <a:noFill/>
          <a:ln w="9525"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2" name="Freeform 4"/>
          <p:cNvSpPr>
            <a:spLocks/>
          </p:cNvSpPr>
          <p:nvPr/>
        </p:nvSpPr>
        <p:spPr bwMode="auto">
          <a:xfrm>
            <a:off x="4800600" y="1295400"/>
            <a:ext cx="4122738" cy="3279775"/>
          </a:xfrm>
          <a:custGeom>
            <a:avLst/>
            <a:gdLst>
              <a:gd name="T0" fmla="*/ 763588 w 2597"/>
              <a:gd name="T1" fmla="*/ 423863 h 2066"/>
              <a:gd name="T2" fmla="*/ 695325 w 2597"/>
              <a:gd name="T3" fmla="*/ 750888 h 2066"/>
              <a:gd name="T4" fmla="*/ 550863 w 2597"/>
              <a:gd name="T5" fmla="*/ 847725 h 2066"/>
              <a:gd name="T6" fmla="*/ 290513 w 2597"/>
              <a:gd name="T7" fmla="*/ 973138 h 2066"/>
              <a:gd name="T8" fmla="*/ 176213 w 2597"/>
              <a:gd name="T9" fmla="*/ 1089025 h 2066"/>
              <a:gd name="T10" fmla="*/ 22225 w 2597"/>
              <a:gd name="T11" fmla="*/ 1319213 h 2066"/>
              <a:gd name="T12" fmla="*/ 147638 w 2597"/>
              <a:gd name="T13" fmla="*/ 1646238 h 2066"/>
              <a:gd name="T14" fmla="*/ 330200 w 2597"/>
              <a:gd name="T15" fmla="*/ 1646238 h 2066"/>
              <a:gd name="T16" fmla="*/ 358775 w 2597"/>
              <a:gd name="T17" fmla="*/ 1762125 h 2066"/>
              <a:gd name="T18" fmla="*/ 261938 w 2597"/>
              <a:gd name="T19" fmla="*/ 2051050 h 2066"/>
              <a:gd name="T20" fmla="*/ 425450 w 2597"/>
              <a:gd name="T21" fmla="*/ 2493963 h 2066"/>
              <a:gd name="T22" fmla="*/ 512763 w 2597"/>
              <a:gd name="T23" fmla="*/ 2936875 h 2066"/>
              <a:gd name="T24" fmla="*/ 782638 w 2597"/>
              <a:gd name="T25" fmla="*/ 3003550 h 2066"/>
              <a:gd name="T26" fmla="*/ 955675 w 2597"/>
              <a:gd name="T27" fmla="*/ 3119438 h 2066"/>
              <a:gd name="T28" fmla="*/ 1109663 w 2597"/>
              <a:gd name="T29" fmla="*/ 3081338 h 2066"/>
              <a:gd name="T30" fmla="*/ 1273175 w 2597"/>
              <a:gd name="T31" fmla="*/ 2994025 h 2066"/>
              <a:gd name="T32" fmla="*/ 1408113 w 2597"/>
              <a:gd name="T33" fmla="*/ 2887663 h 2066"/>
              <a:gd name="T34" fmla="*/ 1619250 w 2597"/>
              <a:gd name="T35" fmla="*/ 2878138 h 2066"/>
              <a:gd name="T36" fmla="*/ 1936750 w 2597"/>
              <a:gd name="T37" fmla="*/ 3062288 h 2066"/>
              <a:gd name="T38" fmla="*/ 2216150 w 2597"/>
              <a:gd name="T39" fmla="*/ 3235325 h 2066"/>
              <a:gd name="T40" fmla="*/ 2408238 w 2597"/>
              <a:gd name="T41" fmla="*/ 3244850 h 2066"/>
              <a:gd name="T42" fmla="*/ 2438400 w 2597"/>
              <a:gd name="T43" fmla="*/ 3032125 h 2066"/>
              <a:gd name="T44" fmla="*/ 2495550 w 2597"/>
              <a:gd name="T45" fmla="*/ 2917825 h 2066"/>
              <a:gd name="T46" fmla="*/ 2755900 w 2597"/>
              <a:gd name="T47" fmla="*/ 2811463 h 2066"/>
              <a:gd name="T48" fmla="*/ 3332163 w 2597"/>
              <a:gd name="T49" fmla="*/ 2600325 h 2066"/>
              <a:gd name="T50" fmla="*/ 3419475 w 2597"/>
              <a:gd name="T51" fmla="*/ 2522538 h 2066"/>
              <a:gd name="T52" fmla="*/ 3689350 w 2597"/>
              <a:gd name="T53" fmla="*/ 2416175 h 2066"/>
              <a:gd name="T54" fmla="*/ 3621088 w 2597"/>
              <a:gd name="T55" fmla="*/ 2330450 h 2066"/>
              <a:gd name="T56" fmla="*/ 3708400 w 2597"/>
              <a:gd name="T57" fmla="*/ 2166938 h 2066"/>
              <a:gd name="T58" fmla="*/ 3987800 w 2597"/>
              <a:gd name="T59" fmla="*/ 1839913 h 2066"/>
              <a:gd name="T60" fmla="*/ 4122738 w 2597"/>
              <a:gd name="T61" fmla="*/ 1704975 h 2066"/>
              <a:gd name="T62" fmla="*/ 3987800 w 2597"/>
              <a:gd name="T63" fmla="*/ 1300163 h 2066"/>
              <a:gd name="T64" fmla="*/ 3929063 w 2597"/>
              <a:gd name="T65" fmla="*/ 925513 h 2066"/>
              <a:gd name="T66" fmla="*/ 3890963 w 2597"/>
              <a:gd name="T67" fmla="*/ 741363 h 2066"/>
              <a:gd name="T68" fmla="*/ 3611563 w 2597"/>
              <a:gd name="T69" fmla="*/ 404813 h 2066"/>
              <a:gd name="T70" fmla="*/ 3429000 w 2597"/>
              <a:gd name="T71" fmla="*/ 319088 h 2066"/>
              <a:gd name="T72" fmla="*/ 3121025 w 2597"/>
              <a:gd name="T73" fmla="*/ 328613 h 2066"/>
              <a:gd name="T74" fmla="*/ 2947988 w 2597"/>
              <a:gd name="T75" fmla="*/ 241300 h 2066"/>
              <a:gd name="T76" fmla="*/ 2505075 w 2597"/>
              <a:gd name="T77" fmla="*/ 298450 h 2066"/>
              <a:gd name="T78" fmla="*/ 1985963 w 2597"/>
              <a:gd name="T79" fmla="*/ 250825 h 2066"/>
              <a:gd name="T80" fmla="*/ 1754188 w 2597"/>
              <a:gd name="T81" fmla="*/ 115888 h 2066"/>
              <a:gd name="T82" fmla="*/ 1455738 w 2597"/>
              <a:gd name="T83" fmla="*/ 58738 h 2066"/>
              <a:gd name="T84" fmla="*/ 1071563 w 2597"/>
              <a:gd name="T85" fmla="*/ 0 h 2066"/>
              <a:gd name="T86" fmla="*/ 858838 w 2597"/>
              <a:gd name="T87" fmla="*/ 87313 h 2066"/>
              <a:gd name="T88" fmla="*/ 792163 w 2597"/>
              <a:gd name="T89" fmla="*/ 279400 h 20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97" h="2066">
                <a:moveTo>
                  <a:pt x="559" y="261"/>
                </a:moveTo>
                <a:cubicBezTo>
                  <a:pt x="533" y="263"/>
                  <a:pt x="507" y="262"/>
                  <a:pt x="481" y="267"/>
                </a:cubicBezTo>
                <a:cubicBezTo>
                  <a:pt x="453" y="273"/>
                  <a:pt x="437" y="361"/>
                  <a:pt x="432" y="388"/>
                </a:cubicBezTo>
                <a:cubicBezTo>
                  <a:pt x="434" y="416"/>
                  <a:pt x="438" y="445"/>
                  <a:pt x="438" y="473"/>
                </a:cubicBezTo>
                <a:cubicBezTo>
                  <a:pt x="438" y="491"/>
                  <a:pt x="447" y="518"/>
                  <a:pt x="432" y="528"/>
                </a:cubicBezTo>
                <a:cubicBezTo>
                  <a:pt x="408" y="544"/>
                  <a:pt x="375" y="532"/>
                  <a:pt x="347" y="534"/>
                </a:cubicBezTo>
                <a:cubicBezTo>
                  <a:pt x="311" y="543"/>
                  <a:pt x="281" y="553"/>
                  <a:pt x="244" y="558"/>
                </a:cubicBezTo>
                <a:cubicBezTo>
                  <a:pt x="214" y="568"/>
                  <a:pt x="205" y="593"/>
                  <a:pt x="183" y="613"/>
                </a:cubicBezTo>
                <a:cubicBezTo>
                  <a:pt x="174" y="685"/>
                  <a:pt x="186" y="654"/>
                  <a:pt x="129" y="673"/>
                </a:cubicBezTo>
                <a:cubicBezTo>
                  <a:pt x="123" y="677"/>
                  <a:pt x="118" y="683"/>
                  <a:pt x="111" y="686"/>
                </a:cubicBezTo>
                <a:cubicBezTo>
                  <a:pt x="99" y="691"/>
                  <a:pt x="74" y="698"/>
                  <a:pt x="74" y="698"/>
                </a:cubicBezTo>
                <a:cubicBezTo>
                  <a:pt x="59" y="744"/>
                  <a:pt x="32" y="785"/>
                  <a:pt x="14" y="831"/>
                </a:cubicBezTo>
                <a:cubicBezTo>
                  <a:pt x="11" y="852"/>
                  <a:pt x="0" y="871"/>
                  <a:pt x="2" y="892"/>
                </a:cubicBezTo>
                <a:cubicBezTo>
                  <a:pt x="5" y="928"/>
                  <a:pt x="60" y="1016"/>
                  <a:pt x="93" y="1037"/>
                </a:cubicBezTo>
                <a:cubicBezTo>
                  <a:pt x="125" y="1035"/>
                  <a:pt x="158" y="1031"/>
                  <a:pt x="190" y="1031"/>
                </a:cubicBezTo>
                <a:cubicBezTo>
                  <a:pt x="196" y="1031"/>
                  <a:pt x="205" y="1031"/>
                  <a:pt x="208" y="1037"/>
                </a:cubicBezTo>
                <a:cubicBezTo>
                  <a:pt x="214" y="1048"/>
                  <a:pt x="211" y="1062"/>
                  <a:pt x="214" y="1074"/>
                </a:cubicBezTo>
                <a:cubicBezTo>
                  <a:pt x="217" y="1086"/>
                  <a:pt x="226" y="1110"/>
                  <a:pt x="226" y="1110"/>
                </a:cubicBezTo>
                <a:cubicBezTo>
                  <a:pt x="226" y="1118"/>
                  <a:pt x="230" y="1203"/>
                  <a:pt x="214" y="1237"/>
                </a:cubicBezTo>
                <a:cubicBezTo>
                  <a:pt x="203" y="1259"/>
                  <a:pt x="165" y="1292"/>
                  <a:pt x="165" y="1292"/>
                </a:cubicBezTo>
                <a:cubicBezTo>
                  <a:pt x="171" y="1492"/>
                  <a:pt x="121" y="1479"/>
                  <a:pt x="244" y="1504"/>
                </a:cubicBezTo>
                <a:cubicBezTo>
                  <a:pt x="250" y="1529"/>
                  <a:pt x="262" y="1546"/>
                  <a:pt x="268" y="1571"/>
                </a:cubicBezTo>
                <a:cubicBezTo>
                  <a:pt x="272" y="1645"/>
                  <a:pt x="276" y="1713"/>
                  <a:pt x="299" y="1783"/>
                </a:cubicBezTo>
                <a:cubicBezTo>
                  <a:pt x="307" y="1807"/>
                  <a:pt x="310" y="1828"/>
                  <a:pt x="323" y="1850"/>
                </a:cubicBezTo>
                <a:cubicBezTo>
                  <a:pt x="330" y="1862"/>
                  <a:pt x="347" y="1886"/>
                  <a:pt x="347" y="1886"/>
                </a:cubicBezTo>
                <a:cubicBezTo>
                  <a:pt x="402" y="1882"/>
                  <a:pt x="442" y="1875"/>
                  <a:pt x="493" y="1892"/>
                </a:cubicBezTo>
                <a:cubicBezTo>
                  <a:pt x="535" y="1934"/>
                  <a:pt x="525" y="1934"/>
                  <a:pt x="584" y="1953"/>
                </a:cubicBezTo>
                <a:cubicBezTo>
                  <a:pt x="590" y="1957"/>
                  <a:pt x="595" y="1965"/>
                  <a:pt x="602" y="1965"/>
                </a:cubicBezTo>
                <a:cubicBezTo>
                  <a:pt x="615" y="1965"/>
                  <a:pt x="626" y="1957"/>
                  <a:pt x="638" y="1953"/>
                </a:cubicBezTo>
                <a:cubicBezTo>
                  <a:pt x="670" y="1942"/>
                  <a:pt x="650" y="1948"/>
                  <a:pt x="699" y="1941"/>
                </a:cubicBezTo>
                <a:cubicBezTo>
                  <a:pt x="721" y="1927"/>
                  <a:pt x="744" y="1923"/>
                  <a:pt x="766" y="1910"/>
                </a:cubicBezTo>
                <a:cubicBezTo>
                  <a:pt x="778" y="1903"/>
                  <a:pt x="802" y="1886"/>
                  <a:pt x="802" y="1886"/>
                </a:cubicBezTo>
                <a:cubicBezTo>
                  <a:pt x="815" y="1860"/>
                  <a:pt x="823" y="1847"/>
                  <a:pt x="850" y="1838"/>
                </a:cubicBezTo>
                <a:cubicBezTo>
                  <a:pt x="870" y="1825"/>
                  <a:pt x="865" y="1825"/>
                  <a:pt x="887" y="1819"/>
                </a:cubicBezTo>
                <a:cubicBezTo>
                  <a:pt x="903" y="1815"/>
                  <a:pt x="935" y="1807"/>
                  <a:pt x="935" y="1807"/>
                </a:cubicBezTo>
                <a:cubicBezTo>
                  <a:pt x="963" y="1809"/>
                  <a:pt x="992" y="1806"/>
                  <a:pt x="1020" y="1813"/>
                </a:cubicBezTo>
                <a:cubicBezTo>
                  <a:pt x="1053" y="1821"/>
                  <a:pt x="1070" y="1859"/>
                  <a:pt x="1099" y="1874"/>
                </a:cubicBezTo>
                <a:cubicBezTo>
                  <a:pt x="1138" y="1894"/>
                  <a:pt x="1181" y="1907"/>
                  <a:pt x="1220" y="1929"/>
                </a:cubicBezTo>
                <a:cubicBezTo>
                  <a:pt x="1254" y="1948"/>
                  <a:pt x="1279" y="1974"/>
                  <a:pt x="1317" y="1983"/>
                </a:cubicBezTo>
                <a:cubicBezTo>
                  <a:pt x="1344" y="2001"/>
                  <a:pt x="1368" y="2020"/>
                  <a:pt x="1396" y="2038"/>
                </a:cubicBezTo>
                <a:cubicBezTo>
                  <a:pt x="1407" y="2045"/>
                  <a:pt x="1432" y="2050"/>
                  <a:pt x="1432" y="2050"/>
                </a:cubicBezTo>
                <a:cubicBezTo>
                  <a:pt x="1460" y="2048"/>
                  <a:pt x="1499" y="2066"/>
                  <a:pt x="1517" y="2044"/>
                </a:cubicBezTo>
                <a:cubicBezTo>
                  <a:pt x="1541" y="2016"/>
                  <a:pt x="1524" y="1971"/>
                  <a:pt x="1529" y="1935"/>
                </a:cubicBezTo>
                <a:cubicBezTo>
                  <a:pt x="1530" y="1926"/>
                  <a:pt x="1532" y="1918"/>
                  <a:pt x="1536" y="1910"/>
                </a:cubicBezTo>
                <a:cubicBezTo>
                  <a:pt x="1543" y="1897"/>
                  <a:pt x="1552" y="1886"/>
                  <a:pt x="1560" y="1874"/>
                </a:cubicBezTo>
                <a:cubicBezTo>
                  <a:pt x="1567" y="1863"/>
                  <a:pt x="1560" y="1842"/>
                  <a:pt x="1572" y="1838"/>
                </a:cubicBezTo>
                <a:cubicBezTo>
                  <a:pt x="1578" y="1836"/>
                  <a:pt x="1584" y="1834"/>
                  <a:pt x="1590" y="1832"/>
                </a:cubicBezTo>
                <a:cubicBezTo>
                  <a:pt x="1626" y="1793"/>
                  <a:pt x="1686" y="1781"/>
                  <a:pt x="1736" y="1771"/>
                </a:cubicBezTo>
                <a:cubicBezTo>
                  <a:pt x="1774" y="1772"/>
                  <a:pt x="1909" y="1796"/>
                  <a:pt x="1972" y="1771"/>
                </a:cubicBezTo>
                <a:cubicBezTo>
                  <a:pt x="1990" y="1716"/>
                  <a:pt x="2050" y="1667"/>
                  <a:pt x="2099" y="1638"/>
                </a:cubicBezTo>
                <a:cubicBezTo>
                  <a:pt x="2105" y="1630"/>
                  <a:pt x="2110" y="1620"/>
                  <a:pt x="2118" y="1613"/>
                </a:cubicBezTo>
                <a:cubicBezTo>
                  <a:pt x="2129" y="1603"/>
                  <a:pt x="2154" y="1589"/>
                  <a:pt x="2154" y="1589"/>
                </a:cubicBezTo>
                <a:cubicBezTo>
                  <a:pt x="2188" y="1537"/>
                  <a:pt x="2148" y="1551"/>
                  <a:pt x="2251" y="1559"/>
                </a:cubicBezTo>
                <a:cubicBezTo>
                  <a:pt x="2282" y="1551"/>
                  <a:pt x="2297" y="1537"/>
                  <a:pt x="2324" y="1522"/>
                </a:cubicBezTo>
                <a:cubicBezTo>
                  <a:pt x="2350" y="1507"/>
                  <a:pt x="2374" y="1501"/>
                  <a:pt x="2397" y="1480"/>
                </a:cubicBezTo>
                <a:cubicBezTo>
                  <a:pt x="2358" y="1476"/>
                  <a:pt x="2316" y="1485"/>
                  <a:pt x="2281" y="1468"/>
                </a:cubicBezTo>
                <a:cubicBezTo>
                  <a:pt x="2269" y="1462"/>
                  <a:pt x="2289" y="1443"/>
                  <a:pt x="2293" y="1431"/>
                </a:cubicBezTo>
                <a:cubicBezTo>
                  <a:pt x="2303" y="1402"/>
                  <a:pt x="2310" y="1383"/>
                  <a:pt x="2336" y="1365"/>
                </a:cubicBezTo>
                <a:cubicBezTo>
                  <a:pt x="2346" y="1333"/>
                  <a:pt x="2376" y="1327"/>
                  <a:pt x="2403" y="1310"/>
                </a:cubicBezTo>
                <a:cubicBezTo>
                  <a:pt x="2437" y="1259"/>
                  <a:pt x="2470" y="1204"/>
                  <a:pt x="2512" y="1159"/>
                </a:cubicBezTo>
                <a:cubicBezTo>
                  <a:pt x="2529" y="1140"/>
                  <a:pt x="2548" y="1122"/>
                  <a:pt x="2566" y="1104"/>
                </a:cubicBezTo>
                <a:cubicBezTo>
                  <a:pt x="2576" y="1094"/>
                  <a:pt x="2597" y="1074"/>
                  <a:pt x="2597" y="1074"/>
                </a:cubicBezTo>
                <a:cubicBezTo>
                  <a:pt x="2577" y="1055"/>
                  <a:pt x="2558" y="1034"/>
                  <a:pt x="2536" y="1019"/>
                </a:cubicBezTo>
                <a:cubicBezTo>
                  <a:pt x="2514" y="954"/>
                  <a:pt x="2534" y="885"/>
                  <a:pt x="2512" y="819"/>
                </a:cubicBezTo>
                <a:cubicBezTo>
                  <a:pt x="2510" y="812"/>
                  <a:pt x="2470" y="788"/>
                  <a:pt x="2463" y="783"/>
                </a:cubicBezTo>
                <a:cubicBezTo>
                  <a:pt x="2444" y="722"/>
                  <a:pt x="2464" y="646"/>
                  <a:pt x="2475" y="583"/>
                </a:cubicBezTo>
                <a:cubicBezTo>
                  <a:pt x="2473" y="548"/>
                  <a:pt x="2476" y="513"/>
                  <a:pt x="2469" y="479"/>
                </a:cubicBezTo>
                <a:cubicBezTo>
                  <a:pt x="2468" y="472"/>
                  <a:pt x="2457" y="471"/>
                  <a:pt x="2451" y="467"/>
                </a:cubicBezTo>
                <a:cubicBezTo>
                  <a:pt x="2388" y="422"/>
                  <a:pt x="2429" y="428"/>
                  <a:pt x="2330" y="419"/>
                </a:cubicBezTo>
                <a:cubicBezTo>
                  <a:pt x="2312" y="364"/>
                  <a:pt x="2293" y="310"/>
                  <a:pt x="2275" y="255"/>
                </a:cubicBezTo>
                <a:cubicBezTo>
                  <a:pt x="2270" y="239"/>
                  <a:pt x="2255" y="223"/>
                  <a:pt x="2239" y="219"/>
                </a:cubicBezTo>
                <a:cubicBezTo>
                  <a:pt x="2180" y="205"/>
                  <a:pt x="2206" y="210"/>
                  <a:pt x="2160" y="201"/>
                </a:cubicBezTo>
                <a:cubicBezTo>
                  <a:pt x="2111" y="205"/>
                  <a:pt x="2073" y="190"/>
                  <a:pt x="2057" y="237"/>
                </a:cubicBezTo>
                <a:cubicBezTo>
                  <a:pt x="2025" y="231"/>
                  <a:pt x="1997" y="217"/>
                  <a:pt x="1966" y="207"/>
                </a:cubicBezTo>
                <a:cubicBezTo>
                  <a:pt x="1902" y="156"/>
                  <a:pt x="1979" y="212"/>
                  <a:pt x="1918" y="182"/>
                </a:cubicBezTo>
                <a:cubicBezTo>
                  <a:pt x="1846" y="146"/>
                  <a:pt x="1911" y="166"/>
                  <a:pt x="1857" y="152"/>
                </a:cubicBezTo>
                <a:cubicBezTo>
                  <a:pt x="1777" y="165"/>
                  <a:pt x="1699" y="155"/>
                  <a:pt x="1620" y="140"/>
                </a:cubicBezTo>
                <a:cubicBezTo>
                  <a:pt x="1584" y="149"/>
                  <a:pt x="1594" y="155"/>
                  <a:pt x="1578" y="188"/>
                </a:cubicBezTo>
                <a:cubicBezTo>
                  <a:pt x="1562" y="252"/>
                  <a:pt x="1573" y="238"/>
                  <a:pt x="1529" y="279"/>
                </a:cubicBezTo>
                <a:cubicBezTo>
                  <a:pt x="1406" y="264"/>
                  <a:pt x="1357" y="210"/>
                  <a:pt x="1251" y="158"/>
                </a:cubicBezTo>
                <a:cubicBezTo>
                  <a:pt x="1221" y="143"/>
                  <a:pt x="1190" y="137"/>
                  <a:pt x="1160" y="122"/>
                </a:cubicBezTo>
                <a:cubicBezTo>
                  <a:pt x="1136" y="110"/>
                  <a:pt x="1124" y="88"/>
                  <a:pt x="1105" y="73"/>
                </a:cubicBezTo>
                <a:cubicBezTo>
                  <a:pt x="1083" y="56"/>
                  <a:pt x="1037" y="35"/>
                  <a:pt x="1008" y="25"/>
                </a:cubicBezTo>
                <a:cubicBezTo>
                  <a:pt x="978" y="29"/>
                  <a:pt x="948" y="37"/>
                  <a:pt x="917" y="37"/>
                </a:cubicBezTo>
                <a:cubicBezTo>
                  <a:pt x="872" y="37"/>
                  <a:pt x="784" y="25"/>
                  <a:pt x="784" y="25"/>
                </a:cubicBezTo>
                <a:cubicBezTo>
                  <a:pt x="746" y="17"/>
                  <a:pt x="712" y="9"/>
                  <a:pt x="675" y="0"/>
                </a:cubicBezTo>
                <a:cubicBezTo>
                  <a:pt x="645" y="2"/>
                  <a:pt x="614" y="2"/>
                  <a:pt x="584" y="7"/>
                </a:cubicBezTo>
                <a:cubicBezTo>
                  <a:pt x="563" y="11"/>
                  <a:pt x="541" y="55"/>
                  <a:pt x="541" y="55"/>
                </a:cubicBezTo>
                <a:cubicBezTo>
                  <a:pt x="534" y="83"/>
                  <a:pt x="538" y="101"/>
                  <a:pt x="547" y="128"/>
                </a:cubicBezTo>
                <a:cubicBezTo>
                  <a:pt x="526" y="142"/>
                  <a:pt x="513" y="155"/>
                  <a:pt x="499" y="176"/>
                </a:cubicBezTo>
                <a:cubicBezTo>
                  <a:pt x="507" y="253"/>
                  <a:pt x="500" y="231"/>
                  <a:pt x="559" y="261"/>
                </a:cubicBezTo>
                <a:close/>
              </a:path>
            </a:pathLst>
          </a:custGeom>
          <a:noFill/>
          <a:ln w="9525"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49" name="Oval 5"/>
          <p:cNvSpPr>
            <a:spLocks noChangeArrowheads="1"/>
          </p:cNvSpPr>
          <p:nvPr/>
        </p:nvSpPr>
        <p:spPr bwMode="auto">
          <a:xfrm>
            <a:off x="1143000" y="1981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0" name="Oval 6"/>
          <p:cNvSpPr>
            <a:spLocks noChangeArrowheads="1"/>
          </p:cNvSpPr>
          <p:nvPr/>
        </p:nvSpPr>
        <p:spPr bwMode="auto">
          <a:xfrm>
            <a:off x="990600" y="2514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1" name="Oval 7"/>
          <p:cNvSpPr>
            <a:spLocks noChangeArrowheads="1"/>
          </p:cNvSpPr>
          <p:nvPr/>
        </p:nvSpPr>
        <p:spPr bwMode="auto">
          <a:xfrm>
            <a:off x="609600" y="2743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2" name="Oval 8"/>
          <p:cNvSpPr>
            <a:spLocks noChangeArrowheads="1"/>
          </p:cNvSpPr>
          <p:nvPr/>
        </p:nvSpPr>
        <p:spPr bwMode="auto">
          <a:xfrm>
            <a:off x="914400" y="3124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3" name="Oval 9"/>
          <p:cNvSpPr>
            <a:spLocks noChangeArrowheads="1"/>
          </p:cNvSpPr>
          <p:nvPr/>
        </p:nvSpPr>
        <p:spPr bwMode="auto">
          <a:xfrm>
            <a:off x="1447800" y="2590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4" name="Oval 10"/>
          <p:cNvSpPr>
            <a:spLocks noChangeArrowheads="1"/>
          </p:cNvSpPr>
          <p:nvPr/>
        </p:nvSpPr>
        <p:spPr bwMode="auto">
          <a:xfrm>
            <a:off x="1752600" y="1981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5" name="Oval 11"/>
          <p:cNvSpPr>
            <a:spLocks noChangeArrowheads="1"/>
          </p:cNvSpPr>
          <p:nvPr/>
        </p:nvSpPr>
        <p:spPr bwMode="auto">
          <a:xfrm>
            <a:off x="2209800" y="1752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6" name="Oval 12"/>
          <p:cNvSpPr>
            <a:spLocks noChangeArrowheads="1"/>
          </p:cNvSpPr>
          <p:nvPr/>
        </p:nvSpPr>
        <p:spPr bwMode="auto">
          <a:xfrm>
            <a:off x="12954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7" name="Oval 13"/>
          <p:cNvSpPr>
            <a:spLocks noChangeArrowheads="1"/>
          </p:cNvSpPr>
          <p:nvPr/>
        </p:nvSpPr>
        <p:spPr bwMode="auto">
          <a:xfrm>
            <a:off x="1828800" y="2438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8" name="Oval 14"/>
          <p:cNvSpPr>
            <a:spLocks noChangeArrowheads="1"/>
          </p:cNvSpPr>
          <p:nvPr/>
        </p:nvSpPr>
        <p:spPr bwMode="auto">
          <a:xfrm>
            <a:off x="2819400" y="3276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9" name="Oval 15"/>
          <p:cNvSpPr>
            <a:spLocks noChangeArrowheads="1"/>
          </p:cNvSpPr>
          <p:nvPr/>
        </p:nvSpPr>
        <p:spPr bwMode="auto">
          <a:xfrm>
            <a:off x="3581400" y="3276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0" name="Oval 16"/>
          <p:cNvSpPr>
            <a:spLocks noChangeArrowheads="1"/>
          </p:cNvSpPr>
          <p:nvPr/>
        </p:nvSpPr>
        <p:spPr bwMode="auto">
          <a:xfrm>
            <a:off x="3581400" y="2743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1" name="Oval 17"/>
          <p:cNvSpPr>
            <a:spLocks noChangeArrowheads="1"/>
          </p:cNvSpPr>
          <p:nvPr/>
        </p:nvSpPr>
        <p:spPr bwMode="auto">
          <a:xfrm>
            <a:off x="3352800" y="1828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2" name="Oval 18"/>
          <p:cNvSpPr>
            <a:spLocks noChangeArrowheads="1"/>
          </p:cNvSpPr>
          <p:nvPr/>
        </p:nvSpPr>
        <p:spPr bwMode="auto">
          <a:xfrm>
            <a:off x="2743200" y="1981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3" name="Oval 19"/>
          <p:cNvSpPr>
            <a:spLocks noChangeArrowheads="1"/>
          </p:cNvSpPr>
          <p:nvPr/>
        </p:nvSpPr>
        <p:spPr bwMode="auto">
          <a:xfrm>
            <a:off x="2286000" y="2286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4" name="Oval 20"/>
          <p:cNvSpPr>
            <a:spLocks noChangeArrowheads="1"/>
          </p:cNvSpPr>
          <p:nvPr/>
        </p:nvSpPr>
        <p:spPr bwMode="auto">
          <a:xfrm>
            <a:off x="14478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5" name="Oval 21"/>
          <p:cNvSpPr>
            <a:spLocks noChangeArrowheads="1"/>
          </p:cNvSpPr>
          <p:nvPr/>
        </p:nvSpPr>
        <p:spPr bwMode="auto">
          <a:xfrm>
            <a:off x="1905000" y="3048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6" name="Oval 22"/>
          <p:cNvSpPr>
            <a:spLocks noChangeArrowheads="1"/>
          </p:cNvSpPr>
          <p:nvPr/>
        </p:nvSpPr>
        <p:spPr bwMode="auto">
          <a:xfrm>
            <a:off x="1828800" y="3657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7" name="Oval 23"/>
          <p:cNvSpPr>
            <a:spLocks noChangeArrowheads="1"/>
          </p:cNvSpPr>
          <p:nvPr/>
        </p:nvSpPr>
        <p:spPr bwMode="auto">
          <a:xfrm>
            <a:off x="2362200" y="2819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8" name="Oval 24"/>
          <p:cNvSpPr>
            <a:spLocks noChangeArrowheads="1"/>
          </p:cNvSpPr>
          <p:nvPr/>
        </p:nvSpPr>
        <p:spPr bwMode="auto">
          <a:xfrm>
            <a:off x="2819400" y="2514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9" name="Oval 25"/>
          <p:cNvSpPr>
            <a:spLocks noChangeArrowheads="1"/>
          </p:cNvSpPr>
          <p:nvPr/>
        </p:nvSpPr>
        <p:spPr bwMode="auto">
          <a:xfrm>
            <a:off x="3276600" y="2362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0" name="Oval 26"/>
          <p:cNvSpPr>
            <a:spLocks noChangeArrowheads="1"/>
          </p:cNvSpPr>
          <p:nvPr/>
        </p:nvSpPr>
        <p:spPr bwMode="auto">
          <a:xfrm>
            <a:off x="3124200" y="2895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1" name="Oval 27"/>
          <p:cNvSpPr>
            <a:spLocks noChangeArrowheads="1"/>
          </p:cNvSpPr>
          <p:nvPr/>
        </p:nvSpPr>
        <p:spPr bwMode="auto">
          <a:xfrm>
            <a:off x="2286000" y="3429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2" name="Oval 28"/>
          <p:cNvSpPr>
            <a:spLocks noChangeArrowheads="1"/>
          </p:cNvSpPr>
          <p:nvPr/>
        </p:nvSpPr>
        <p:spPr bwMode="auto">
          <a:xfrm>
            <a:off x="3048000" y="3733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3" name="Oval 29"/>
          <p:cNvSpPr>
            <a:spLocks noChangeArrowheads="1"/>
          </p:cNvSpPr>
          <p:nvPr/>
        </p:nvSpPr>
        <p:spPr bwMode="auto">
          <a:xfrm>
            <a:off x="2438400" y="3962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4" name="Oval 30"/>
          <p:cNvSpPr>
            <a:spLocks noChangeArrowheads="1"/>
          </p:cNvSpPr>
          <p:nvPr/>
        </p:nvSpPr>
        <p:spPr bwMode="auto">
          <a:xfrm>
            <a:off x="5638800" y="1905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5" name="Oval 31"/>
          <p:cNvSpPr>
            <a:spLocks noChangeArrowheads="1"/>
          </p:cNvSpPr>
          <p:nvPr/>
        </p:nvSpPr>
        <p:spPr bwMode="auto">
          <a:xfrm>
            <a:off x="5410200" y="2362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6" name="Oval 32"/>
          <p:cNvSpPr>
            <a:spLocks noChangeArrowheads="1"/>
          </p:cNvSpPr>
          <p:nvPr/>
        </p:nvSpPr>
        <p:spPr bwMode="auto">
          <a:xfrm>
            <a:off x="5029200" y="2590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7" name="Oval 33"/>
          <p:cNvSpPr>
            <a:spLocks noChangeArrowheads="1"/>
          </p:cNvSpPr>
          <p:nvPr/>
        </p:nvSpPr>
        <p:spPr bwMode="auto">
          <a:xfrm>
            <a:off x="5257800" y="3200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8" name="Oval 34"/>
          <p:cNvSpPr>
            <a:spLocks noChangeArrowheads="1"/>
          </p:cNvSpPr>
          <p:nvPr/>
        </p:nvSpPr>
        <p:spPr bwMode="auto">
          <a:xfrm>
            <a:off x="5943600" y="2514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9" name="Oval 35"/>
          <p:cNvSpPr>
            <a:spLocks noChangeArrowheads="1"/>
          </p:cNvSpPr>
          <p:nvPr/>
        </p:nvSpPr>
        <p:spPr bwMode="auto">
          <a:xfrm>
            <a:off x="5943600" y="1524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0" name="Oval 36"/>
          <p:cNvSpPr>
            <a:spLocks noChangeArrowheads="1"/>
          </p:cNvSpPr>
          <p:nvPr/>
        </p:nvSpPr>
        <p:spPr bwMode="auto">
          <a:xfrm>
            <a:off x="6629400" y="1600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1" name="Oval 37"/>
          <p:cNvSpPr>
            <a:spLocks noChangeArrowheads="1"/>
          </p:cNvSpPr>
          <p:nvPr/>
        </p:nvSpPr>
        <p:spPr bwMode="auto">
          <a:xfrm>
            <a:off x="5486400" y="3733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2" name="Oval 38"/>
          <p:cNvSpPr>
            <a:spLocks noChangeArrowheads="1"/>
          </p:cNvSpPr>
          <p:nvPr/>
        </p:nvSpPr>
        <p:spPr bwMode="auto">
          <a:xfrm>
            <a:off x="6172200" y="205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3" name="Oval 39"/>
          <p:cNvSpPr>
            <a:spLocks noChangeArrowheads="1"/>
          </p:cNvSpPr>
          <p:nvPr/>
        </p:nvSpPr>
        <p:spPr bwMode="auto">
          <a:xfrm>
            <a:off x="70866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4" name="Oval 40"/>
          <p:cNvSpPr>
            <a:spLocks noChangeArrowheads="1"/>
          </p:cNvSpPr>
          <p:nvPr/>
        </p:nvSpPr>
        <p:spPr bwMode="auto">
          <a:xfrm>
            <a:off x="77724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5" name="Oval 41"/>
          <p:cNvSpPr>
            <a:spLocks noChangeArrowheads="1"/>
          </p:cNvSpPr>
          <p:nvPr/>
        </p:nvSpPr>
        <p:spPr bwMode="auto">
          <a:xfrm>
            <a:off x="8077200" y="2667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6" name="Oval 42"/>
          <p:cNvSpPr>
            <a:spLocks noChangeArrowheads="1"/>
          </p:cNvSpPr>
          <p:nvPr/>
        </p:nvSpPr>
        <p:spPr bwMode="auto">
          <a:xfrm>
            <a:off x="7696200" y="1828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7" name="Oval 43"/>
          <p:cNvSpPr>
            <a:spLocks noChangeArrowheads="1"/>
          </p:cNvSpPr>
          <p:nvPr/>
        </p:nvSpPr>
        <p:spPr bwMode="auto">
          <a:xfrm>
            <a:off x="7162800" y="1828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8" name="Oval 44"/>
          <p:cNvSpPr>
            <a:spLocks noChangeArrowheads="1"/>
          </p:cNvSpPr>
          <p:nvPr/>
        </p:nvSpPr>
        <p:spPr bwMode="auto">
          <a:xfrm>
            <a:off x="6705600" y="2133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9" name="Oval 45"/>
          <p:cNvSpPr>
            <a:spLocks noChangeArrowheads="1"/>
          </p:cNvSpPr>
          <p:nvPr/>
        </p:nvSpPr>
        <p:spPr bwMode="auto">
          <a:xfrm>
            <a:off x="5715000" y="2971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0" name="Oval 46"/>
          <p:cNvSpPr>
            <a:spLocks noChangeArrowheads="1"/>
          </p:cNvSpPr>
          <p:nvPr/>
        </p:nvSpPr>
        <p:spPr bwMode="auto">
          <a:xfrm>
            <a:off x="6324600" y="2895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1" name="Oval 47"/>
          <p:cNvSpPr>
            <a:spLocks noChangeArrowheads="1"/>
          </p:cNvSpPr>
          <p:nvPr/>
        </p:nvSpPr>
        <p:spPr bwMode="auto">
          <a:xfrm>
            <a:off x="60198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2" name="Oval 48"/>
          <p:cNvSpPr>
            <a:spLocks noChangeArrowheads="1"/>
          </p:cNvSpPr>
          <p:nvPr/>
        </p:nvSpPr>
        <p:spPr bwMode="auto">
          <a:xfrm>
            <a:off x="6781800" y="2667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3" name="Oval 49"/>
          <p:cNvSpPr>
            <a:spLocks noChangeArrowheads="1"/>
          </p:cNvSpPr>
          <p:nvPr/>
        </p:nvSpPr>
        <p:spPr bwMode="auto">
          <a:xfrm>
            <a:off x="7543800" y="2286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4" name="Oval 50"/>
          <p:cNvSpPr>
            <a:spLocks noChangeArrowheads="1"/>
          </p:cNvSpPr>
          <p:nvPr/>
        </p:nvSpPr>
        <p:spPr bwMode="auto">
          <a:xfrm>
            <a:off x="8077200" y="2133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5" name="Oval 51"/>
          <p:cNvSpPr>
            <a:spLocks noChangeArrowheads="1"/>
          </p:cNvSpPr>
          <p:nvPr/>
        </p:nvSpPr>
        <p:spPr bwMode="auto">
          <a:xfrm>
            <a:off x="7391400" y="2743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6" name="Oval 52"/>
          <p:cNvSpPr>
            <a:spLocks noChangeArrowheads="1"/>
          </p:cNvSpPr>
          <p:nvPr/>
        </p:nvSpPr>
        <p:spPr bwMode="auto">
          <a:xfrm>
            <a:off x="6553200" y="3352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7" name="Oval 53"/>
          <p:cNvSpPr>
            <a:spLocks noChangeArrowheads="1"/>
          </p:cNvSpPr>
          <p:nvPr/>
        </p:nvSpPr>
        <p:spPr bwMode="auto">
          <a:xfrm>
            <a:off x="74676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8" name="Oval 54"/>
          <p:cNvSpPr>
            <a:spLocks noChangeArrowheads="1"/>
          </p:cNvSpPr>
          <p:nvPr/>
        </p:nvSpPr>
        <p:spPr bwMode="auto">
          <a:xfrm>
            <a:off x="6858000" y="3810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84023" name="Text Box 55"/>
          <p:cNvSpPr txBox="1">
            <a:spLocks noChangeArrowheads="1"/>
          </p:cNvSpPr>
          <p:nvPr/>
        </p:nvSpPr>
        <p:spPr bwMode="auto">
          <a:xfrm>
            <a:off x="1447800" y="914400"/>
            <a:ext cx="6445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Population 1				     Population 2</a:t>
            </a:r>
          </a:p>
        </p:txBody>
      </p:sp>
      <p:sp>
        <p:nvSpPr>
          <p:cNvPr id="211000" name="Text Box 56"/>
          <p:cNvSpPr txBox="1">
            <a:spLocks noChangeArrowheads="1"/>
          </p:cNvSpPr>
          <p:nvPr/>
        </p:nvSpPr>
        <p:spPr bwMode="auto">
          <a:xfrm>
            <a:off x="1600200" y="6172200"/>
            <a:ext cx="594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    Cases				    Controls</a:t>
            </a:r>
          </a:p>
        </p:txBody>
      </p:sp>
      <p:grpSp>
        <p:nvGrpSpPr>
          <p:cNvPr id="211001" name="Group 57"/>
          <p:cNvGrpSpPr>
            <a:grpSpLocks/>
          </p:cNvGrpSpPr>
          <p:nvPr/>
        </p:nvGrpSpPr>
        <p:grpSpPr bwMode="auto">
          <a:xfrm>
            <a:off x="1676400" y="4800600"/>
            <a:ext cx="6096000" cy="366713"/>
            <a:chOff x="960" y="3078"/>
            <a:chExt cx="3840" cy="231"/>
          </a:xfrm>
        </p:grpSpPr>
        <p:sp>
          <p:nvSpPr>
            <p:cNvPr id="84052" name="Text Box 58"/>
            <p:cNvSpPr txBox="1">
              <a:spLocks noChangeArrowheads="1"/>
            </p:cNvSpPr>
            <p:nvPr/>
          </p:nvSpPr>
          <p:spPr bwMode="auto">
            <a:xfrm>
              <a:off x="960" y="3078"/>
              <a:ext cx="36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Diseased = Shaded:        ; Non-Disease = Non-Shaded:</a:t>
              </a:r>
            </a:p>
          </p:txBody>
        </p:sp>
        <p:sp>
          <p:nvSpPr>
            <p:cNvPr id="84053" name="Oval 59"/>
            <p:cNvSpPr>
              <a:spLocks noChangeArrowheads="1"/>
            </p:cNvSpPr>
            <p:nvPr/>
          </p:nvSpPr>
          <p:spPr bwMode="auto">
            <a:xfrm>
              <a:off x="2400" y="3098"/>
              <a:ext cx="192" cy="192"/>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 </a:t>
              </a:r>
            </a:p>
          </p:txBody>
        </p:sp>
        <p:sp>
          <p:nvSpPr>
            <p:cNvPr id="84054" name="Oval 60"/>
            <p:cNvSpPr>
              <a:spLocks noChangeArrowheads="1"/>
            </p:cNvSpPr>
            <p:nvPr/>
          </p:nvSpPr>
          <p:spPr bwMode="auto">
            <a:xfrm>
              <a:off x="4608" y="309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 </a:t>
              </a:r>
            </a:p>
          </p:txBody>
        </p:sp>
      </p:grpSp>
      <p:sp>
        <p:nvSpPr>
          <p:cNvPr id="211005" name="Text Box 61"/>
          <p:cNvSpPr txBox="1">
            <a:spLocks noChangeArrowheads="1"/>
          </p:cNvSpPr>
          <p:nvPr/>
        </p:nvSpPr>
        <p:spPr bwMode="auto">
          <a:xfrm>
            <a:off x="1447800" y="5334000"/>
            <a:ext cx="6565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Differential frequency of the +/- alleles between the populations</a:t>
            </a:r>
          </a:p>
        </p:txBody>
      </p:sp>
      <p:sp>
        <p:nvSpPr>
          <p:cNvPr id="211006" name="Oval 62"/>
          <p:cNvSpPr>
            <a:spLocks noChangeArrowheads="1"/>
          </p:cNvSpPr>
          <p:nvPr/>
        </p:nvSpPr>
        <p:spPr bwMode="auto">
          <a:xfrm>
            <a:off x="7620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7" name="Oval 63"/>
          <p:cNvSpPr>
            <a:spLocks noChangeArrowheads="1"/>
          </p:cNvSpPr>
          <p:nvPr/>
        </p:nvSpPr>
        <p:spPr bwMode="auto">
          <a:xfrm>
            <a:off x="12954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8" name="Oval 64"/>
          <p:cNvSpPr>
            <a:spLocks noChangeArrowheads="1"/>
          </p:cNvSpPr>
          <p:nvPr/>
        </p:nvSpPr>
        <p:spPr bwMode="auto">
          <a:xfrm>
            <a:off x="18288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9" name="Oval 65"/>
          <p:cNvSpPr>
            <a:spLocks noChangeArrowheads="1"/>
          </p:cNvSpPr>
          <p:nvPr/>
        </p:nvSpPr>
        <p:spPr bwMode="auto">
          <a:xfrm>
            <a:off x="23622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0" name="Oval 66"/>
          <p:cNvSpPr>
            <a:spLocks noChangeArrowheads="1"/>
          </p:cNvSpPr>
          <p:nvPr/>
        </p:nvSpPr>
        <p:spPr bwMode="auto">
          <a:xfrm>
            <a:off x="28956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1" name="Oval 67"/>
          <p:cNvSpPr>
            <a:spLocks noChangeArrowheads="1"/>
          </p:cNvSpPr>
          <p:nvPr/>
        </p:nvSpPr>
        <p:spPr bwMode="auto">
          <a:xfrm>
            <a:off x="34290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2" name="Oval 68"/>
          <p:cNvSpPr>
            <a:spLocks noChangeArrowheads="1"/>
          </p:cNvSpPr>
          <p:nvPr/>
        </p:nvSpPr>
        <p:spPr bwMode="auto">
          <a:xfrm>
            <a:off x="5410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3" name="Oval 69"/>
          <p:cNvSpPr>
            <a:spLocks noChangeArrowheads="1"/>
          </p:cNvSpPr>
          <p:nvPr/>
        </p:nvSpPr>
        <p:spPr bwMode="auto">
          <a:xfrm>
            <a:off x="59436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4" name="Oval 70"/>
          <p:cNvSpPr>
            <a:spLocks noChangeArrowheads="1"/>
          </p:cNvSpPr>
          <p:nvPr/>
        </p:nvSpPr>
        <p:spPr bwMode="auto">
          <a:xfrm>
            <a:off x="64770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5" name="Oval 71"/>
          <p:cNvSpPr>
            <a:spLocks noChangeArrowheads="1"/>
          </p:cNvSpPr>
          <p:nvPr/>
        </p:nvSpPr>
        <p:spPr bwMode="auto">
          <a:xfrm>
            <a:off x="70104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6" name="Oval 72"/>
          <p:cNvSpPr>
            <a:spLocks noChangeArrowheads="1"/>
          </p:cNvSpPr>
          <p:nvPr/>
        </p:nvSpPr>
        <p:spPr bwMode="auto">
          <a:xfrm>
            <a:off x="75438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7" name="Oval 73"/>
          <p:cNvSpPr>
            <a:spLocks noChangeArrowheads="1"/>
          </p:cNvSpPr>
          <p:nvPr/>
        </p:nvSpPr>
        <p:spPr bwMode="auto">
          <a:xfrm>
            <a:off x="8077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8" name="Line 74"/>
          <p:cNvSpPr>
            <a:spLocks noChangeShapeType="1"/>
          </p:cNvSpPr>
          <p:nvPr/>
        </p:nvSpPr>
        <p:spPr bwMode="auto">
          <a:xfrm flipH="1">
            <a:off x="914400" y="2286000"/>
            <a:ext cx="381000" cy="3581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19" name="Line 75"/>
          <p:cNvSpPr>
            <a:spLocks noChangeShapeType="1"/>
          </p:cNvSpPr>
          <p:nvPr/>
        </p:nvSpPr>
        <p:spPr bwMode="auto">
          <a:xfrm flipH="1">
            <a:off x="1447800" y="3429000"/>
            <a:ext cx="152400" cy="2438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0" name="Line 76"/>
          <p:cNvSpPr>
            <a:spLocks noChangeShapeType="1"/>
          </p:cNvSpPr>
          <p:nvPr/>
        </p:nvSpPr>
        <p:spPr bwMode="auto">
          <a:xfrm>
            <a:off x="1981200" y="2743200"/>
            <a:ext cx="0" cy="3124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1" name="Line 77"/>
          <p:cNvSpPr>
            <a:spLocks noChangeShapeType="1"/>
          </p:cNvSpPr>
          <p:nvPr/>
        </p:nvSpPr>
        <p:spPr bwMode="auto">
          <a:xfrm>
            <a:off x="2438400" y="3733800"/>
            <a:ext cx="762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2" name="Line 78"/>
          <p:cNvSpPr>
            <a:spLocks noChangeShapeType="1"/>
          </p:cNvSpPr>
          <p:nvPr/>
        </p:nvSpPr>
        <p:spPr bwMode="auto">
          <a:xfrm>
            <a:off x="2971800" y="2819400"/>
            <a:ext cx="7620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3" name="Line 79"/>
          <p:cNvSpPr>
            <a:spLocks noChangeShapeType="1"/>
          </p:cNvSpPr>
          <p:nvPr/>
        </p:nvSpPr>
        <p:spPr bwMode="auto">
          <a:xfrm flipH="1">
            <a:off x="3581400" y="3048000"/>
            <a:ext cx="15240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4" name="Line 80"/>
          <p:cNvSpPr>
            <a:spLocks noChangeShapeType="1"/>
          </p:cNvSpPr>
          <p:nvPr/>
        </p:nvSpPr>
        <p:spPr bwMode="auto">
          <a:xfrm>
            <a:off x="5181600" y="2895600"/>
            <a:ext cx="38100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5" name="Line 81"/>
          <p:cNvSpPr>
            <a:spLocks noChangeShapeType="1"/>
          </p:cNvSpPr>
          <p:nvPr/>
        </p:nvSpPr>
        <p:spPr bwMode="auto">
          <a:xfrm>
            <a:off x="5867400" y="3276600"/>
            <a:ext cx="228600" cy="2590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6" name="Line 82"/>
          <p:cNvSpPr>
            <a:spLocks noChangeShapeType="1"/>
          </p:cNvSpPr>
          <p:nvPr/>
        </p:nvSpPr>
        <p:spPr bwMode="auto">
          <a:xfrm>
            <a:off x="6096000" y="2819400"/>
            <a:ext cx="53340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7" name="Line 83"/>
          <p:cNvSpPr>
            <a:spLocks noChangeShapeType="1"/>
          </p:cNvSpPr>
          <p:nvPr/>
        </p:nvSpPr>
        <p:spPr bwMode="auto">
          <a:xfrm>
            <a:off x="6705600" y="3657600"/>
            <a:ext cx="38100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8" name="Line 84"/>
          <p:cNvSpPr>
            <a:spLocks noChangeShapeType="1"/>
          </p:cNvSpPr>
          <p:nvPr/>
        </p:nvSpPr>
        <p:spPr bwMode="auto">
          <a:xfrm>
            <a:off x="7543800" y="3048000"/>
            <a:ext cx="15240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9" name="Line 85"/>
          <p:cNvSpPr>
            <a:spLocks noChangeShapeType="1"/>
          </p:cNvSpPr>
          <p:nvPr/>
        </p:nvSpPr>
        <p:spPr bwMode="auto">
          <a:xfrm>
            <a:off x="8229600" y="2971800"/>
            <a:ext cx="0" cy="289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30" name="Text Box 86"/>
          <p:cNvSpPr txBox="1">
            <a:spLocks noChangeArrowheads="1"/>
          </p:cNvSpPr>
          <p:nvPr/>
        </p:nvSpPr>
        <p:spPr bwMode="auto">
          <a:xfrm>
            <a:off x="2590800" y="6172200"/>
            <a:ext cx="573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 6/6)                                                                (+: 0/6)</a:t>
            </a:r>
          </a:p>
        </p:txBody>
      </p:sp>
    </p:spTree>
    <p:extLst>
      <p:ext uri="{BB962C8B-B14F-4D97-AF65-F5344CB8AC3E}">
        <p14:creationId xmlns:p14="http://schemas.microsoft.com/office/powerpoint/2010/main" val="1927069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9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09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9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09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09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09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09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09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09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09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9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09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09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09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09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09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09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09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09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09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09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09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09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09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09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09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09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09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09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9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09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09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09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098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098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09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09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098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09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098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098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09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099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099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099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1099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099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099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1099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099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0"/>
                                          </p:stCondLst>
                                        </p:cTn>
                                        <p:tgtEl>
                                          <p:spTgt spid="211001"/>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11005"/>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nodeType="clickEffect">
                                  <p:stCondLst>
                                    <p:cond delay="0"/>
                                  </p:stCondLst>
                                  <p:childTnLst>
                                    <p:set>
                                      <p:cBhvr>
                                        <p:cTn id="116" dur="1" fill="hold">
                                          <p:stCondLst>
                                            <p:cond delay="0"/>
                                          </p:stCondLst>
                                        </p:cTn>
                                        <p:tgtEl>
                                          <p:spTgt spid="211001"/>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211005"/>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11000"/>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1101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1101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1102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1102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102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1102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110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1100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1100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1100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101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1101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1102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1102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1102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1102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1102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1102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1101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1013"/>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1101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1101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11016"/>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11017"/>
                                        </p:tgtEl>
                                        <p:attrNameLst>
                                          <p:attrName>style.visibility</p:attrName>
                                        </p:attrNameLst>
                                      </p:cBhvr>
                                      <p:to>
                                        <p:strVal val="visible"/>
                                      </p:to>
                                    </p:se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 presetClass="exit" presetSubtype="0" fill="hold" grpId="1" nodeType="clickEffect">
                                  <p:stCondLst>
                                    <p:cond delay="0"/>
                                  </p:stCondLst>
                                  <p:childTnLst>
                                    <p:set>
                                      <p:cBhvr>
                                        <p:cTn id="176" dur="1" fill="hold">
                                          <p:stCondLst>
                                            <p:cond delay="0"/>
                                          </p:stCondLst>
                                        </p:cTn>
                                        <p:tgtEl>
                                          <p:spTgt spid="211018"/>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211019"/>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211020"/>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211021"/>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211022"/>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211023"/>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211024"/>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211025"/>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211026"/>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211027"/>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211028"/>
                                        </p:tgtEl>
                                        <p:attrNameLst>
                                          <p:attrName>style.visibility</p:attrName>
                                        </p:attrNameLst>
                                      </p:cBhvr>
                                      <p:to>
                                        <p:strVal val="hidden"/>
                                      </p:to>
                                    </p:set>
                                  </p:childTnLst>
                                </p:cTn>
                              </p:par>
                              <p:par>
                                <p:cTn id="197" presetID="1" presetClass="exit" presetSubtype="0" fill="hold" grpId="1" nodeType="withEffect">
                                  <p:stCondLst>
                                    <p:cond delay="0"/>
                                  </p:stCondLst>
                                  <p:childTnLst>
                                    <p:set>
                                      <p:cBhvr>
                                        <p:cTn id="198" dur="1" fill="hold">
                                          <p:stCondLst>
                                            <p:cond delay="0"/>
                                          </p:stCondLst>
                                        </p:cTn>
                                        <p:tgtEl>
                                          <p:spTgt spid="211029"/>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21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9" grpId="0" animBg="1"/>
      <p:bldP spid="210950" grpId="0" animBg="1"/>
      <p:bldP spid="210951" grpId="0" animBg="1"/>
      <p:bldP spid="210952" grpId="0" animBg="1"/>
      <p:bldP spid="210953" grpId="0" animBg="1"/>
      <p:bldP spid="210954" grpId="0" animBg="1"/>
      <p:bldP spid="210955" grpId="0" animBg="1"/>
      <p:bldP spid="210956" grpId="0" animBg="1"/>
      <p:bldP spid="210957" grpId="0" animBg="1"/>
      <p:bldP spid="210958" grpId="0" animBg="1"/>
      <p:bldP spid="210959" grpId="0" animBg="1"/>
      <p:bldP spid="210960" grpId="0" animBg="1"/>
      <p:bldP spid="210961" grpId="0" animBg="1"/>
      <p:bldP spid="210962" grpId="0" animBg="1"/>
      <p:bldP spid="210963" grpId="0" animBg="1"/>
      <p:bldP spid="210964" grpId="0" animBg="1"/>
      <p:bldP spid="210965" grpId="0" animBg="1"/>
      <p:bldP spid="210966" grpId="0" animBg="1"/>
      <p:bldP spid="210967" grpId="0" animBg="1"/>
      <p:bldP spid="210968" grpId="0" animBg="1"/>
      <p:bldP spid="210969" grpId="0" animBg="1"/>
      <p:bldP spid="210970" grpId="0" animBg="1"/>
      <p:bldP spid="210971" grpId="0" animBg="1"/>
      <p:bldP spid="210972" grpId="0" animBg="1"/>
      <p:bldP spid="210973" grpId="0" animBg="1"/>
      <p:bldP spid="210974" grpId="0" animBg="1"/>
      <p:bldP spid="210975" grpId="0" animBg="1"/>
      <p:bldP spid="210976" grpId="0" animBg="1"/>
      <p:bldP spid="210977" grpId="0" animBg="1"/>
      <p:bldP spid="210978" grpId="0" animBg="1"/>
      <p:bldP spid="210979" grpId="0" animBg="1"/>
      <p:bldP spid="210980" grpId="0" animBg="1"/>
      <p:bldP spid="210981" grpId="0" animBg="1"/>
      <p:bldP spid="210982" grpId="0" animBg="1"/>
      <p:bldP spid="210983" grpId="0" animBg="1"/>
      <p:bldP spid="210984" grpId="0" animBg="1"/>
      <p:bldP spid="210985" grpId="0" animBg="1"/>
      <p:bldP spid="210986" grpId="0" animBg="1"/>
      <p:bldP spid="210987" grpId="0" animBg="1"/>
      <p:bldP spid="210988" grpId="0" animBg="1"/>
      <p:bldP spid="210989" grpId="0" animBg="1"/>
      <p:bldP spid="210990" grpId="0" animBg="1"/>
      <p:bldP spid="210991" grpId="0" animBg="1"/>
      <p:bldP spid="210992" grpId="0" animBg="1"/>
      <p:bldP spid="210993" grpId="0" animBg="1"/>
      <p:bldP spid="210994" grpId="0" animBg="1"/>
      <p:bldP spid="210995" grpId="0" animBg="1"/>
      <p:bldP spid="210996" grpId="0" animBg="1"/>
      <p:bldP spid="210997" grpId="0" animBg="1"/>
      <p:bldP spid="210998" grpId="0" animBg="1"/>
      <p:bldP spid="211000" grpId="0"/>
      <p:bldP spid="211005" grpId="0"/>
      <p:bldP spid="211005" grpId="1"/>
      <p:bldP spid="211006" grpId="0" animBg="1"/>
      <p:bldP spid="211007" grpId="0" animBg="1"/>
      <p:bldP spid="211008" grpId="0" animBg="1"/>
      <p:bldP spid="211009" grpId="0" animBg="1"/>
      <p:bldP spid="211010" grpId="0" animBg="1"/>
      <p:bldP spid="211011" grpId="0" animBg="1"/>
      <p:bldP spid="211012" grpId="0" animBg="1"/>
      <p:bldP spid="211013" grpId="0" animBg="1"/>
      <p:bldP spid="211014" grpId="0" animBg="1"/>
      <p:bldP spid="211015" grpId="0" animBg="1"/>
      <p:bldP spid="211016" grpId="0" animBg="1"/>
      <p:bldP spid="211017" grpId="0" animBg="1"/>
      <p:bldP spid="211018" grpId="0" animBg="1"/>
      <p:bldP spid="211018" grpId="1" animBg="1"/>
      <p:bldP spid="211019" grpId="0" animBg="1"/>
      <p:bldP spid="211019" grpId="1" animBg="1"/>
      <p:bldP spid="211020" grpId="0" animBg="1"/>
      <p:bldP spid="211020" grpId="1" animBg="1"/>
      <p:bldP spid="211021" grpId="0" animBg="1"/>
      <p:bldP spid="211021" grpId="1" animBg="1"/>
      <p:bldP spid="211022" grpId="0" animBg="1"/>
      <p:bldP spid="211022" grpId="1" animBg="1"/>
      <p:bldP spid="211023" grpId="0" animBg="1"/>
      <p:bldP spid="211023" grpId="1" animBg="1"/>
      <p:bldP spid="211024" grpId="0" animBg="1"/>
      <p:bldP spid="211024" grpId="1" animBg="1"/>
      <p:bldP spid="211025" grpId="0" animBg="1"/>
      <p:bldP spid="211025" grpId="1" animBg="1"/>
      <p:bldP spid="211026" grpId="0" animBg="1"/>
      <p:bldP spid="211026" grpId="1" animBg="1"/>
      <p:bldP spid="211027" grpId="0" animBg="1"/>
      <p:bldP spid="211027" grpId="1" animBg="1"/>
      <p:bldP spid="211028" grpId="0" animBg="1"/>
      <p:bldP spid="211028" grpId="1" animBg="1"/>
      <p:bldP spid="211029" grpId="0" animBg="1"/>
      <p:bldP spid="211029" grpId="1" animBg="1"/>
      <p:bldP spid="2110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219200" y="381000"/>
            <a:ext cx="6648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rPr>
              <a:t>The Transmission Disequilibrium Test (TDT) </a:t>
            </a:r>
          </a:p>
        </p:txBody>
      </p:sp>
      <p:grpSp>
        <p:nvGrpSpPr>
          <p:cNvPr id="30723" name="Group 3"/>
          <p:cNvGrpSpPr>
            <a:grpSpLocks/>
          </p:cNvGrpSpPr>
          <p:nvPr/>
        </p:nvGrpSpPr>
        <p:grpSpPr bwMode="auto">
          <a:xfrm>
            <a:off x="914400" y="1524000"/>
            <a:ext cx="1219200" cy="1295400"/>
            <a:chOff x="576" y="1152"/>
            <a:chExt cx="768" cy="816"/>
          </a:xfrm>
        </p:grpSpPr>
        <p:sp>
          <p:nvSpPr>
            <p:cNvPr id="30730" name="Oval 4"/>
            <p:cNvSpPr>
              <a:spLocks noChangeArrowheads="1"/>
            </p:cNvSpPr>
            <p:nvPr/>
          </p:nvSpPr>
          <p:spPr bwMode="auto">
            <a:xfrm>
              <a:off x="576" y="1152"/>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30731" name="Rectangle 5"/>
            <p:cNvSpPr>
              <a:spLocks noChangeArrowheads="1"/>
            </p:cNvSpPr>
            <p:nvPr/>
          </p:nvSpPr>
          <p:spPr bwMode="auto">
            <a:xfrm>
              <a:off x="1056" y="1152"/>
              <a:ext cx="28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30732" name="Line 6"/>
            <p:cNvSpPr>
              <a:spLocks noChangeShapeType="1"/>
            </p:cNvSpPr>
            <p:nvPr/>
          </p:nvSpPr>
          <p:spPr bwMode="auto">
            <a:xfrm>
              <a:off x="864" y="1296"/>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3" name="Line 7"/>
            <p:cNvSpPr>
              <a:spLocks noChangeShapeType="1"/>
            </p:cNvSpPr>
            <p:nvPr/>
          </p:nvSpPr>
          <p:spPr bwMode="auto">
            <a:xfrm>
              <a:off x="960" y="1296"/>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Oval 8"/>
            <p:cNvSpPr>
              <a:spLocks noChangeArrowheads="1"/>
            </p:cNvSpPr>
            <p:nvPr/>
          </p:nvSpPr>
          <p:spPr bwMode="auto">
            <a:xfrm>
              <a:off x="816" y="1680"/>
              <a:ext cx="288" cy="28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30724" name="Text Box 9"/>
          <p:cNvSpPr txBox="1">
            <a:spLocks noChangeArrowheads="1"/>
          </p:cNvSpPr>
          <p:nvPr/>
        </p:nvSpPr>
        <p:spPr bwMode="auto">
          <a:xfrm>
            <a:off x="381000" y="15240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TA</a:t>
            </a:r>
          </a:p>
        </p:txBody>
      </p:sp>
      <p:sp>
        <p:nvSpPr>
          <p:cNvPr id="30725" name="Text Box 10"/>
          <p:cNvSpPr txBox="1">
            <a:spLocks noChangeArrowheads="1"/>
          </p:cNvSpPr>
          <p:nvPr/>
        </p:nvSpPr>
        <p:spPr bwMode="auto">
          <a:xfrm>
            <a:off x="2133600" y="15240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AA</a:t>
            </a:r>
          </a:p>
        </p:txBody>
      </p:sp>
      <p:sp>
        <p:nvSpPr>
          <p:cNvPr id="30726" name="Text Box 11"/>
          <p:cNvSpPr txBox="1">
            <a:spLocks noChangeArrowheads="1"/>
          </p:cNvSpPr>
          <p:nvPr/>
        </p:nvSpPr>
        <p:spPr bwMode="auto">
          <a:xfrm>
            <a:off x="1295400" y="30480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TA</a:t>
            </a:r>
          </a:p>
        </p:txBody>
      </p:sp>
      <p:sp>
        <p:nvSpPr>
          <p:cNvPr id="106508" name="Line 12"/>
          <p:cNvSpPr>
            <a:spLocks noChangeShapeType="1"/>
          </p:cNvSpPr>
          <p:nvPr/>
        </p:nvSpPr>
        <p:spPr bwMode="auto">
          <a:xfrm>
            <a:off x="609600" y="1905000"/>
            <a:ext cx="8382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8" name="Text Box 13"/>
          <p:cNvSpPr txBox="1">
            <a:spLocks noChangeArrowheads="1"/>
          </p:cNvSpPr>
          <p:nvPr/>
        </p:nvSpPr>
        <p:spPr bwMode="auto">
          <a:xfrm>
            <a:off x="2895600" y="1524000"/>
            <a:ext cx="59436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The TDT tests the frequency with which a particular allele is transmitted to an affected offspring from a heterozygous parent (normally 50% probability)</a:t>
            </a:r>
          </a:p>
          <a:p>
            <a:pPr algn="just" eaLnBrk="1" hangingPunct="1">
              <a:buFontTx/>
              <a:buChar char="•"/>
            </a:pPr>
            <a:endParaRPr lang="en-US" altLang="en-US"/>
          </a:p>
          <a:p>
            <a:pPr algn="just" eaLnBrk="1" hangingPunct="1">
              <a:buFontTx/>
              <a:buChar char="•"/>
            </a:pPr>
            <a:r>
              <a:rPr lang="en-US" altLang="en-US"/>
              <a:t> The TDT requires no control group (the untransmitted allele is thus the ‘control’)</a:t>
            </a:r>
          </a:p>
        </p:txBody>
      </p:sp>
      <p:sp>
        <p:nvSpPr>
          <p:cNvPr id="30729" name="Text Box 14"/>
          <p:cNvSpPr txBox="1">
            <a:spLocks noChangeArrowheads="1"/>
          </p:cNvSpPr>
          <p:nvPr/>
        </p:nvSpPr>
        <p:spPr bwMode="auto">
          <a:xfrm>
            <a:off x="304800" y="3886200"/>
            <a:ext cx="85344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By not requiring a control group, the TDT avoids the problem of stratification for genetic association studies</a:t>
            </a:r>
          </a:p>
          <a:p>
            <a:pPr algn="just" eaLnBrk="1" hangingPunct="1">
              <a:buFontTx/>
              <a:buChar char="•"/>
            </a:pPr>
            <a:endParaRPr lang="en-US" altLang="en-US"/>
          </a:p>
          <a:p>
            <a:pPr algn="just" eaLnBrk="1" hangingPunct="1">
              <a:buFontTx/>
              <a:buChar char="•"/>
            </a:pPr>
            <a:r>
              <a:rPr lang="en-US" altLang="en-US"/>
              <a:t> In addition, the TDT avoids the need to identify appropriate controls</a:t>
            </a:r>
          </a:p>
          <a:p>
            <a:pPr algn="just" eaLnBrk="1" hangingPunct="1">
              <a:buFontTx/>
              <a:buChar char="•"/>
            </a:pPr>
            <a:endParaRPr lang="en-US" altLang="en-US"/>
          </a:p>
          <a:p>
            <a:pPr algn="just" eaLnBrk="1" hangingPunct="1">
              <a:buFontTx/>
              <a:buChar char="•"/>
            </a:pPr>
            <a:r>
              <a:rPr lang="en-US" altLang="en-US"/>
              <a:t> However, the TDT does not easily accommodate epidemiologic investigations involving multiple genetic and non-genetic factors or interactions</a:t>
            </a:r>
          </a:p>
        </p:txBody>
      </p:sp>
    </p:spTree>
    <p:extLst>
      <p:ext uri="{BB962C8B-B14F-4D97-AF65-F5344CB8AC3E}">
        <p14:creationId xmlns:p14="http://schemas.microsoft.com/office/powerpoint/2010/main" val="1461031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905000" y="457200"/>
            <a:ext cx="5243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400" b="1" dirty="0">
                <a:cs typeface="Arial" pitchFamily="34" charset="0"/>
              </a:rPr>
              <a:t>Stratification: No Longer an Issue?</a:t>
            </a:r>
          </a:p>
        </p:txBody>
      </p:sp>
      <p:sp>
        <p:nvSpPr>
          <p:cNvPr id="108547" name="Text Box 3"/>
          <p:cNvSpPr txBox="1">
            <a:spLocks noChangeArrowheads="1"/>
          </p:cNvSpPr>
          <p:nvPr/>
        </p:nvSpPr>
        <p:spPr bwMode="auto">
          <a:xfrm>
            <a:off x="381000" y="12954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One can genotype the individuals in an association analysis at many, many loci. The genotype information can then be used to essentially ‘cluster’ the individuals</a:t>
            </a:r>
          </a:p>
        </p:txBody>
      </p:sp>
      <p:sp>
        <p:nvSpPr>
          <p:cNvPr id="108548" name="Text Box 4"/>
          <p:cNvSpPr txBox="1">
            <a:spLocks noChangeArrowheads="1"/>
          </p:cNvSpPr>
          <p:nvPr/>
        </p:nvSpPr>
        <p:spPr bwMode="auto">
          <a:xfrm>
            <a:off x="381000" y="22860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The resulting cluster group memberships can then be used as ‘covariates’ in a genetic association analysis to control for potential stratification or heterogeneity</a:t>
            </a:r>
          </a:p>
        </p:txBody>
      </p:sp>
      <p:sp>
        <p:nvSpPr>
          <p:cNvPr id="108549" name="Text Box 5"/>
          <p:cNvSpPr txBox="1">
            <a:spLocks noChangeArrowheads="1"/>
          </p:cNvSpPr>
          <p:nvPr/>
        </p:nvSpPr>
        <p:spPr bwMode="auto">
          <a:xfrm>
            <a:off x="381000" y="32766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Alternatively, to control for heterogeneity, one might consider sampling from an isolated population with a restricted gene pool</a:t>
            </a:r>
          </a:p>
        </p:txBody>
      </p:sp>
      <p:sp>
        <p:nvSpPr>
          <p:cNvPr id="108550" name="Text Box 6"/>
          <p:cNvSpPr txBox="1">
            <a:spLocks noChangeArrowheads="1"/>
          </p:cNvSpPr>
          <p:nvPr/>
        </p:nvSpPr>
        <p:spPr bwMode="auto">
          <a:xfrm>
            <a:off x="381000" y="4267200"/>
            <a:ext cx="85344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The use of cluster membership as covariates is akin to standard epidemiologic practice of controlling for confounders, such as race, although the practice of using race as a surrogate for genetic background is problematic due to </a:t>
            </a:r>
            <a:r>
              <a:rPr lang="en-US" altLang="en-US" i="1"/>
              <a:t>admixture</a:t>
            </a:r>
          </a:p>
        </p:txBody>
      </p:sp>
      <p:sp>
        <p:nvSpPr>
          <p:cNvPr id="108551" name="Text Box 7"/>
          <p:cNvSpPr txBox="1">
            <a:spLocks noChangeArrowheads="1"/>
          </p:cNvSpPr>
          <p:nvPr/>
        </p:nvSpPr>
        <p:spPr bwMode="auto">
          <a:xfrm>
            <a:off x="381000" y="54864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dirty="0"/>
              <a:t> Admixture (i.e., the mating of individuals from different populations) can be accommodated via ‘Ancestry Informative Markers’ or ‘AIMs’</a:t>
            </a:r>
            <a:endParaRPr lang="en-US" altLang="en-US" i="1" dirty="0"/>
          </a:p>
        </p:txBody>
      </p:sp>
    </p:spTree>
    <p:custDataLst>
      <p:tags r:id="rId1"/>
    </p:custDataLst>
    <p:extLst>
      <p:ext uri="{BB962C8B-B14F-4D97-AF65-F5344CB8AC3E}">
        <p14:creationId xmlns:p14="http://schemas.microsoft.com/office/powerpoint/2010/main" val="3255981051"/>
      </p:ext>
    </p:extLst>
  </p:cSld>
  <p:clrMapOvr>
    <a:masterClrMapping/>
  </p:clrMapOvr>
  <p:transition advTm="10920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5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5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55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p:bldP spid="108548" grpId="0"/>
      <p:bldP spid="108549" grpId="0"/>
      <p:bldP spid="108550" grpId="0"/>
      <p:bldP spid="10855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881012" y="381000"/>
            <a:ext cx="732482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mn-lt"/>
                <a:cs typeface="Arial" pitchFamily="34" charset="0"/>
              </a:rPr>
              <a:t>Example Methods Used to Sort Out the Genetic </a:t>
            </a:r>
          </a:p>
          <a:p>
            <a:pPr algn="ctr" eaLnBrk="1" hangingPunct="1"/>
            <a:r>
              <a:rPr lang="en-US" altLang="en-US" sz="2800" b="1" dirty="0">
                <a:latin typeface="+mn-lt"/>
                <a:cs typeface="Arial" pitchFamily="34" charset="0"/>
              </a:rPr>
              <a:t>Backgrounds of Individuals in a Sample</a:t>
            </a:r>
          </a:p>
        </p:txBody>
      </p:sp>
      <p:pic>
        <p:nvPicPr>
          <p:cNvPr id="1105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3450" y="1905000"/>
            <a:ext cx="393541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6950" y="2667000"/>
            <a:ext cx="3810000" cy="14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3352800"/>
            <a:ext cx="3060700"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981200"/>
            <a:ext cx="40386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3513" y="2743200"/>
            <a:ext cx="1933575"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3313" y="3048000"/>
            <a:ext cx="2593975"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29272738"/>
      </p:ext>
    </p:extLst>
  </p:cSld>
  <p:clrMapOvr>
    <a:masterClrMapping/>
  </p:clrMapOvr>
  <p:transition advTm="6570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5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5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5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838200"/>
            <a:ext cx="6096000" cy="1676400"/>
          </a:xfrm>
        </p:spPr>
        <p:txBody>
          <a:bodyPr>
            <a:normAutofit/>
          </a:bodyPr>
          <a:lstStyle/>
          <a:p>
            <a:pPr marL="0" indent="0">
              <a:buNone/>
            </a:pPr>
            <a:r>
              <a:rPr lang="en-US" sz="9600" b="1" dirty="0" smtClean="0"/>
              <a:t>Questions?</a:t>
            </a:r>
            <a:endParaRPr lang="en-US" sz="96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438400"/>
            <a:ext cx="3810000" cy="396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9185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321003"/>
            <a:ext cx="8534400" cy="1200329"/>
          </a:xfrm>
          <a:prstGeom prst="rect">
            <a:avLst/>
          </a:prstGeom>
        </p:spPr>
        <p:txBody>
          <a:bodyPr wrap="square">
            <a:spAutoFit/>
          </a:bodyPr>
          <a:lstStyle/>
          <a:p>
            <a:pPr algn="ctr"/>
            <a:r>
              <a:rPr lang="en-US" sz="3600" b="1" dirty="0" smtClean="0"/>
              <a:t>3. </a:t>
            </a:r>
            <a:r>
              <a:rPr lang="en-US" sz="3600" b="1" dirty="0"/>
              <a:t>Admixture: Characterization, Consequences and Admixture Mapping</a:t>
            </a:r>
          </a:p>
        </p:txBody>
      </p:sp>
    </p:spTree>
    <p:extLst>
      <p:ext uri="{BB962C8B-B14F-4D97-AF65-F5344CB8AC3E}">
        <p14:creationId xmlns:p14="http://schemas.microsoft.com/office/powerpoint/2010/main" val="14386901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447800"/>
            <a:ext cx="7518400"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4100" y="152400"/>
            <a:ext cx="4495800" cy="1154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1054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Text Box 5"/>
          <p:cNvSpPr txBox="1">
            <a:spLocks noChangeArrowheads="1"/>
          </p:cNvSpPr>
          <p:nvPr/>
        </p:nvSpPr>
        <p:spPr bwMode="auto">
          <a:xfrm>
            <a:off x="4343400" y="1828800"/>
            <a:ext cx="4343400" cy="4346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buFontTx/>
              <a:buChar char="•"/>
            </a:pPr>
            <a:r>
              <a:rPr lang="en-US" sz="1400">
                <a:solidFill>
                  <a:srgbClr val="000000"/>
                </a:solidFill>
                <a:latin typeface="Tahoma" pitchFamily="34" charset="0"/>
              </a:rPr>
              <a:t> Genetic variants that unique, or more common in, certain populations have been identified</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Panels of such markers that have “population specific alleles” in them have been devised</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These markers are “ancestry informative” for the population they have been chosen to be unique or more common in</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An individual can be genotyped for these markers</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The number of variations an individual possesses that are associated with the population in question is an estimate of the degree of ancestry for that person for that population</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Repeating this for many population specific AIMs can be used to estimate how “admixed” an individual is</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4100" y="304800"/>
            <a:ext cx="4495800" cy="1154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55" y="1989011"/>
            <a:ext cx="4181475"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281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52400" y="5334000"/>
            <a:ext cx="5943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n-US" altLang="en-US" sz="900" b="1" dirty="0"/>
              <a:t>Figure 1</a:t>
            </a:r>
            <a:r>
              <a:rPr lang="en-US" altLang="en-US" sz="900" dirty="0"/>
              <a:t>. Neighbor-joining trees depicting the genetic relationships of 1040 individuals from 51 world populations collected by the HGDP. In figure 1a individuals are color coded according to which of five major geographic regions of the globe they are collected from, and in figure 1b, according to which of the 51 populations they are associated with (key: 1: </a:t>
            </a:r>
            <a:r>
              <a:rPr lang="en-US" altLang="en-US" sz="900" dirty="0" err="1"/>
              <a:t>Biaka</a:t>
            </a:r>
            <a:r>
              <a:rPr lang="en-US" altLang="en-US" sz="900" dirty="0"/>
              <a:t> Pygmy, 2: San, 3: </a:t>
            </a:r>
            <a:r>
              <a:rPr lang="en-US" altLang="en-US" sz="900" dirty="0" err="1"/>
              <a:t>Mbuti</a:t>
            </a:r>
            <a:r>
              <a:rPr lang="en-US" altLang="en-US" sz="900" dirty="0"/>
              <a:t> Pygmy, 4: Druze; 5: Bedouin, 6: </a:t>
            </a:r>
            <a:r>
              <a:rPr lang="en-US" altLang="en-US" sz="900" dirty="0" err="1"/>
              <a:t>Mozabite</a:t>
            </a:r>
            <a:r>
              <a:rPr lang="en-US" altLang="en-US" sz="900" dirty="0"/>
              <a:t>, 7: Palestinian, 8: </a:t>
            </a:r>
            <a:r>
              <a:rPr lang="en-US" altLang="en-US" sz="900" dirty="0" err="1"/>
              <a:t>Kalash</a:t>
            </a:r>
            <a:r>
              <a:rPr lang="en-US" altLang="en-US" sz="900" dirty="0"/>
              <a:t>, 9: Pima, 10: Columbian, 11: </a:t>
            </a:r>
            <a:r>
              <a:rPr lang="en-US" altLang="en-US" sz="900" dirty="0" err="1"/>
              <a:t>Karitiana</a:t>
            </a:r>
            <a:r>
              <a:rPr lang="en-US" altLang="en-US" sz="900" dirty="0"/>
              <a:t>, 12: </a:t>
            </a:r>
            <a:r>
              <a:rPr lang="en-US" altLang="en-US" sz="900" dirty="0" err="1"/>
              <a:t>Surui</a:t>
            </a:r>
            <a:r>
              <a:rPr lang="en-US" altLang="en-US" sz="900" dirty="0"/>
              <a:t>, 13: New Guinea, 14: Yakut).</a:t>
            </a:r>
          </a:p>
        </p:txBody>
      </p:sp>
      <p:grpSp>
        <p:nvGrpSpPr>
          <p:cNvPr id="95240" name="Group 8"/>
          <p:cNvGrpSpPr>
            <a:grpSpLocks/>
          </p:cNvGrpSpPr>
          <p:nvPr/>
        </p:nvGrpSpPr>
        <p:grpSpPr bwMode="auto">
          <a:xfrm>
            <a:off x="6248400" y="3911851"/>
            <a:ext cx="2393950" cy="1463675"/>
            <a:chOff x="646" y="3024"/>
            <a:chExt cx="1508" cy="922"/>
          </a:xfrm>
        </p:grpSpPr>
        <p:sp>
          <p:nvSpPr>
            <p:cNvPr id="8211" name="Text Box 9"/>
            <p:cNvSpPr txBox="1">
              <a:spLocks noChangeArrowheads="1"/>
            </p:cNvSpPr>
            <p:nvPr/>
          </p:nvSpPr>
          <p:spPr bwMode="auto">
            <a:xfrm>
              <a:off x="850" y="3408"/>
              <a:ext cx="1124"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000" dirty="0">
                  <a:latin typeface="Courier New" pitchFamily="49" charset="0"/>
                </a:rPr>
                <a:t>0.00 0.76 0.54 … 0.90</a:t>
              </a:r>
            </a:p>
            <a:p>
              <a:pPr eaLnBrk="1" hangingPunct="1"/>
              <a:r>
                <a:rPr lang="en-US" altLang="en-US" sz="1000" dirty="0">
                  <a:latin typeface="Courier New" pitchFamily="49" charset="0"/>
                </a:rPr>
                <a:t>0.76 0.00 0.43 … 0.63</a:t>
              </a:r>
            </a:p>
            <a:p>
              <a:pPr eaLnBrk="1" hangingPunct="1"/>
              <a:r>
                <a:rPr lang="en-US" altLang="en-US" sz="1000" dirty="0">
                  <a:latin typeface="Courier New" pitchFamily="49" charset="0"/>
                </a:rPr>
                <a:t>0.54 0.43 0.00 … 0.32</a:t>
              </a:r>
            </a:p>
            <a:p>
              <a:pPr eaLnBrk="1" hangingPunct="1"/>
              <a:r>
                <a:rPr lang="en-US" altLang="en-US" sz="1000" dirty="0">
                  <a:latin typeface="Courier New" pitchFamily="49" charset="0"/>
                </a:rPr>
                <a:t>…</a:t>
              </a:r>
            </a:p>
            <a:p>
              <a:pPr eaLnBrk="1" hangingPunct="1"/>
              <a:r>
                <a:rPr lang="en-US" altLang="en-US" sz="1000" dirty="0">
                  <a:latin typeface="Courier New" pitchFamily="49" charset="0"/>
                </a:rPr>
                <a:t>0.90 …           0.00</a:t>
              </a:r>
            </a:p>
          </p:txBody>
        </p:sp>
        <p:sp>
          <p:nvSpPr>
            <p:cNvPr id="8212" name="Text Box 10"/>
            <p:cNvSpPr txBox="1">
              <a:spLocks noChangeArrowheads="1"/>
            </p:cNvSpPr>
            <p:nvPr/>
          </p:nvSpPr>
          <p:spPr bwMode="auto">
            <a:xfrm>
              <a:off x="646" y="3024"/>
              <a:ext cx="15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i="1" dirty="0"/>
                <a:t>N x N</a:t>
              </a:r>
              <a:r>
                <a:rPr lang="en-US" altLang="en-US" dirty="0"/>
                <a:t> Distance Matrix</a:t>
              </a:r>
            </a:p>
          </p:txBody>
        </p:sp>
      </p:grpSp>
      <p:sp>
        <p:nvSpPr>
          <p:cNvPr id="8196" name="Text Box 11"/>
          <p:cNvSpPr txBox="1">
            <a:spLocks noChangeArrowheads="1"/>
          </p:cNvSpPr>
          <p:nvPr/>
        </p:nvSpPr>
        <p:spPr bwMode="auto">
          <a:xfrm>
            <a:off x="0" y="304800"/>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dirty="0">
                <a:cs typeface="Arial" pitchFamily="34" charset="0"/>
              </a:rPr>
              <a:t>Representing Human Genomic Diversity </a:t>
            </a:r>
            <a:r>
              <a:rPr lang="en-US" altLang="en-US" sz="2400" b="1" dirty="0" smtClean="0">
                <a:cs typeface="Arial" pitchFamily="34" charset="0"/>
              </a:rPr>
              <a:t>via Similarity ‘Trees’</a:t>
            </a:r>
            <a:endParaRPr lang="en-US" altLang="en-US" sz="2400" b="1" dirty="0">
              <a:cs typeface="Arial" pitchFamily="34" charset="0"/>
            </a:endParaRPr>
          </a:p>
        </p:txBody>
      </p:sp>
      <p:sp>
        <p:nvSpPr>
          <p:cNvPr id="95244" name="Text Box 12"/>
          <p:cNvSpPr txBox="1">
            <a:spLocks noChangeArrowheads="1"/>
          </p:cNvSpPr>
          <p:nvPr/>
        </p:nvSpPr>
        <p:spPr bwMode="auto">
          <a:xfrm>
            <a:off x="2514600" y="48768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3</a:t>
            </a:r>
          </a:p>
        </p:txBody>
      </p:sp>
      <p:sp>
        <p:nvSpPr>
          <p:cNvPr id="95245" name="Line 13"/>
          <p:cNvSpPr>
            <a:spLocks noChangeShapeType="1"/>
          </p:cNvSpPr>
          <p:nvPr/>
        </p:nvSpPr>
        <p:spPr bwMode="auto">
          <a:xfrm flipH="1" flipV="1">
            <a:off x="2209800" y="48006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19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1585119"/>
            <a:ext cx="6096000" cy="367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47" name="Text Box 15"/>
          <p:cNvSpPr txBox="1">
            <a:spLocks noChangeArrowheads="1"/>
          </p:cNvSpPr>
          <p:nvPr/>
        </p:nvSpPr>
        <p:spPr bwMode="auto">
          <a:xfrm>
            <a:off x="609600" y="13716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1</a:t>
            </a:r>
          </a:p>
        </p:txBody>
      </p:sp>
      <p:sp>
        <p:nvSpPr>
          <p:cNvPr id="95248" name="Text Box 16"/>
          <p:cNvSpPr txBox="1">
            <a:spLocks noChangeArrowheads="1"/>
          </p:cNvSpPr>
          <p:nvPr/>
        </p:nvSpPr>
        <p:spPr bwMode="auto">
          <a:xfrm>
            <a:off x="1295400" y="14478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2</a:t>
            </a:r>
          </a:p>
        </p:txBody>
      </p:sp>
      <p:sp>
        <p:nvSpPr>
          <p:cNvPr id="95249" name="Text Box 17"/>
          <p:cNvSpPr txBox="1">
            <a:spLocks noChangeArrowheads="1"/>
          </p:cNvSpPr>
          <p:nvPr/>
        </p:nvSpPr>
        <p:spPr bwMode="auto">
          <a:xfrm>
            <a:off x="2667000" y="50292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3</a:t>
            </a:r>
          </a:p>
        </p:txBody>
      </p:sp>
      <p:sp>
        <p:nvSpPr>
          <p:cNvPr id="95250" name="Line 18"/>
          <p:cNvSpPr>
            <a:spLocks noChangeShapeType="1"/>
          </p:cNvSpPr>
          <p:nvPr/>
        </p:nvSpPr>
        <p:spPr bwMode="auto">
          <a:xfrm>
            <a:off x="762000" y="1600200"/>
            <a:ext cx="1524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51" name="Line 19"/>
          <p:cNvSpPr>
            <a:spLocks noChangeShapeType="1"/>
          </p:cNvSpPr>
          <p:nvPr/>
        </p:nvSpPr>
        <p:spPr bwMode="auto">
          <a:xfrm flipH="1">
            <a:off x="1143000" y="16764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52" name="Line 20"/>
          <p:cNvSpPr>
            <a:spLocks noChangeShapeType="1"/>
          </p:cNvSpPr>
          <p:nvPr/>
        </p:nvSpPr>
        <p:spPr bwMode="auto">
          <a:xfrm flipH="1" flipV="1">
            <a:off x="2362200" y="49530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5235" name="Group 3"/>
          <p:cNvGrpSpPr>
            <a:grpSpLocks/>
          </p:cNvGrpSpPr>
          <p:nvPr/>
        </p:nvGrpSpPr>
        <p:grpSpPr bwMode="auto">
          <a:xfrm>
            <a:off x="6019800" y="1981200"/>
            <a:ext cx="2959100" cy="1298575"/>
            <a:chOff x="480" y="1968"/>
            <a:chExt cx="1864" cy="818"/>
          </a:xfrm>
        </p:grpSpPr>
        <p:sp>
          <p:nvSpPr>
            <p:cNvPr id="8207" name="Text Box 4"/>
            <p:cNvSpPr txBox="1">
              <a:spLocks noChangeArrowheads="1"/>
            </p:cNvSpPr>
            <p:nvPr/>
          </p:nvSpPr>
          <p:spPr bwMode="auto">
            <a:xfrm>
              <a:off x="624" y="1968"/>
              <a:ext cx="1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Genotype Similarity:</a:t>
              </a:r>
            </a:p>
          </p:txBody>
        </p:sp>
        <p:sp>
          <p:nvSpPr>
            <p:cNvPr id="8208" name="Text Box 5"/>
            <p:cNvSpPr txBox="1">
              <a:spLocks noChangeArrowheads="1"/>
            </p:cNvSpPr>
            <p:nvPr/>
          </p:nvSpPr>
          <p:spPr bwMode="auto">
            <a:xfrm>
              <a:off x="480" y="2304"/>
              <a:ext cx="105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latin typeface="Courier New" pitchFamily="49" charset="0"/>
                </a:rPr>
                <a:t>AA GG AA CC AA</a:t>
              </a:r>
            </a:p>
            <a:p>
              <a:pPr eaLnBrk="1" hangingPunct="1"/>
              <a:r>
                <a:rPr lang="en-US" altLang="en-US" sz="1400">
                  <a:latin typeface="Courier New" pitchFamily="49" charset="0"/>
                </a:rPr>
                <a:t>AT GG GA CC CC</a:t>
              </a:r>
            </a:p>
          </p:txBody>
        </p:sp>
        <p:sp>
          <p:nvSpPr>
            <p:cNvPr id="8209" name="Text Box 6"/>
            <p:cNvSpPr txBox="1">
              <a:spLocks noChangeArrowheads="1"/>
            </p:cNvSpPr>
            <p:nvPr/>
          </p:nvSpPr>
          <p:spPr bwMode="auto">
            <a:xfrm>
              <a:off x="528" y="2592"/>
              <a:ext cx="9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t>1    2    1    </a:t>
              </a:r>
              <a:r>
                <a:rPr lang="en-US" altLang="en-US" sz="1400" dirty="0" smtClean="0"/>
                <a:t> 2    </a:t>
              </a:r>
              <a:r>
                <a:rPr lang="en-US" altLang="en-US" sz="1400" dirty="0"/>
                <a:t>0</a:t>
              </a:r>
            </a:p>
          </p:txBody>
        </p:sp>
        <p:sp>
          <p:nvSpPr>
            <p:cNvPr id="8210" name="Text Box 7"/>
            <p:cNvSpPr txBox="1">
              <a:spLocks noChangeArrowheads="1"/>
            </p:cNvSpPr>
            <p:nvPr/>
          </p:nvSpPr>
          <p:spPr bwMode="auto">
            <a:xfrm>
              <a:off x="1584" y="2400"/>
              <a:ext cx="7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6/10=0.60</a:t>
              </a:r>
            </a:p>
          </p:txBody>
        </p:sp>
      </p:grpSp>
    </p:spTree>
    <p:extLst>
      <p:ext uri="{BB962C8B-B14F-4D97-AF65-F5344CB8AC3E}">
        <p14:creationId xmlns:p14="http://schemas.microsoft.com/office/powerpoint/2010/main" val="2393454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523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52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2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2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2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4" grpId="0"/>
      <p:bldP spid="95245" grpId="0" animBg="1"/>
      <p:bldP spid="95247" grpId="0"/>
      <p:bldP spid="95248" grpId="0"/>
      <p:bldP spid="95249" grpId="0"/>
      <p:bldP spid="95250" grpId="0" animBg="1"/>
      <p:bldP spid="95251" grpId="0" animBg="1"/>
      <p:bldP spid="9525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23888" y="368300"/>
            <a:ext cx="7646987" cy="639763"/>
          </a:xfrm>
        </p:spPr>
        <p:txBody>
          <a:bodyPr>
            <a:normAutofit fontScale="90000"/>
          </a:bodyPr>
          <a:lstStyle/>
          <a:p>
            <a:pPr eaLnBrk="1" hangingPunct="1"/>
            <a:r>
              <a:rPr lang="en-US" altLang="en-US" sz="2600" b="1" smtClean="0">
                <a:solidFill>
                  <a:srgbClr val="000000"/>
                </a:solidFill>
              </a:rPr>
              <a:t>Example Admixture Studies Using AIMs: </a:t>
            </a:r>
            <a:br>
              <a:rPr lang="en-US" altLang="en-US" sz="2600" b="1" smtClean="0">
                <a:solidFill>
                  <a:srgbClr val="000000"/>
                </a:solidFill>
              </a:rPr>
            </a:br>
            <a:r>
              <a:rPr lang="en-US" altLang="en-US" sz="2600" b="1" smtClean="0">
                <a:solidFill>
                  <a:srgbClr val="000000"/>
                </a:solidFill>
              </a:rPr>
              <a:t>African Americans and Costa Ricans</a:t>
            </a:r>
          </a:p>
        </p:txBody>
      </p:sp>
      <p:pic>
        <p:nvPicPr>
          <p:cNvPr id="96259" name="Picture 3" descr="race2St3g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429000"/>
            <a:ext cx="2667000"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Text Box 4"/>
          <p:cNvSpPr txBox="1">
            <a:spLocks noChangeArrowheads="1"/>
          </p:cNvSpPr>
          <p:nvPr/>
        </p:nvSpPr>
        <p:spPr bwMode="auto">
          <a:xfrm>
            <a:off x="3200400" y="5791200"/>
            <a:ext cx="2573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200"/>
              <a:t>Chicago African Americans</a:t>
            </a:r>
          </a:p>
          <a:p>
            <a:pPr algn="ctr" eaLnBrk="1" hangingPunct="1"/>
            <a:r>
              <a:rPr lang="en-US" altLang="en-US" sz="1200"/>
              <a:t>(Halder, Shriver, et al. unpublished)</a:t>
            </a: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76600"/>
            <a:ext cx="24384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219200"/>
            <a:ext cx="5029200" cy="177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3" name="Picture 7"/>
          <p:cNvPicPr>
            <a:picLocks noChangeAspect="1" noChangeArrowheads="1"/>
          </p:cNvPicPr>
          <p:nvPr/>
        </p:nvPicPr>
        <p:blipFill>
          <a:blip r:embed="rId5">
            <a:extLst>
              <a:ext uri="{28A0092B-C50C-407E-A947-70E740481C1C}">
                <a14:useLocalDpi xmlns:a14="http://schemas.microsoft.com/office/drawing/2010/main" val="0"/>
              </a:ext>
            </a:extLst>
          </a:blip>
          <a:srcRect l="16727" t="17979" r="14413" b="9732"/>
          <a:stretch>
            <a:fillRect/>
          </a:stretch>
        </p:blipFill>
        <p:spPr bwMode="auto">
          <a:xfrm>
            <a:off x="5943600" y="3429000"/>
            <a:ext cx="30480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4" name="Text Box 8"/>
          <p:cNvSpPr txBox="1">
            <a:spLocks noChangeArrowheads="1"/>
          </p:cNvSpPr>
          <p:nvPr/>
        </p:nvSpPr>
        <p:spPr bwMode="auto">
          <a:xfrm>
            <a:off x="6437313" y="5791200"/>
            <a:ext cx="2041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200"/>
              <a:t>Costa Ricans</a:t>
            </a:r>
          </a:p>
          <a:p>
            <a:pPr algn="ctr" eaLnBrk="1" hangingPunct="1"/>
            <a:r>
              <a:rPr lang="en-US" altLang="en-US" sz="1200"/>
              <a:t>(Shriver, et al. unpublished)</a:t>
            </a:r>
          </a:p>
        </p:txBody>
      </p:sp>
      <p:sp>
        <p:nvSpPr>
          <p:cNvPr id="96265" name="Text Box 9"/>
          <p:cNvSpPr txBox="1">
            <a:spLocks noChangeArrowheads="1"/>
          </p:cNvSpPr>
          <p:nvPr/>
        </p:nvSpPr>
        <p:spPr bwMode="auto">
          <a:xfrm>
            <a:off x="152400" y="6248400"/>
            <a:ext cx="47402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African Americans have genomes ‘between’ West Africans and Europeans but vary in degree of admixture</a:t>
            </a:r>
          </a:p>
        </p:txBody>
      </p:sp>
      <p:sp>
        <p:nvSpPr>
          <p:cNvPr id="96266" name="Line 10"/>
          <p:cNvSpPr>
            <a:spLocks noChangeShapeType="1"/>
          </p:cNvSpPr>
          <p:nvPr/>
        </p:nvSpPr>
        <p:spPr bwMode="auto">
          <a:xfrm flipV="1">
            <a:off x="2209800" y="5562600"/>
            <a:ext cx="1600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267" name="Text Box 11"/>
          <p:cNvSpPr txBox="1">
            <a:spLocks noChangeArrowheads="1"/>
          </p:cNvSpPr>
          <p:nvPr/>
        </p:nvSpPr>
        <p:spPr bwMode="auto">
          <a:xfrm>
            <a:off x="4403725" y="6248400"/>
            <a:ext cx="47402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Costa Ricans have genomes ‘between’ Native Americans and Europeans but vary in degree of admixture</a:t>
            </a:r>
          </a:p>
        </p:txBody>
      </p:sp>
      <p:sp>
        <p:nvSpPr>
          <p:cNvPr id="96268" name="Line 12"/>
          <p:cNvSpPr>
            <a:spLocks noChangeShapeType="1"/>
          </p:cNvSpPr>
          <p:nvPr/>
        </p:nvSpPr>
        <p:spPr bwMode="auto">
          <a:xfrm flipV="1">
            <a:off x="6400800" y="5029200"/>
            <a:ext cx="16764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709059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2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62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26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62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26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626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6266"/>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962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26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62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p:bldP spid="96264" grpId="0"/>
      <p:bldP spid="96265" grpId="0"/>
      <p:bldP spid="96265" grpId="1"/>
      <p:bldP spid="96266" grpId="0" animBg="1"/>
      <p:bldP spid="96266" grpId="1" animBg="1"/>
      <p:bldP spid="96267" grpId="0"/>
      <p:bldP spid="9626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4516438" cy="624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Text Box 3"/>
          <p:cNvSpPr txBox="1">
            <a:spLocks noChangeArrowheads="1"/>
          </p:cNvSpPr>
          <p:nvPr/>
        </p:nvSpPr>
        <p:spPr bwMode="auto">
          <a:xfrm>
            <a:off x="4953000" y="1524000"/>
            <a:ext cx="3962400" cy="4984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a:buFontTx/>
              <a:buChar char="•"/>
            </a:pPr>
            <a:r>
              <a:rPr lang="en-US" altLang="en-US" sz="1400">
                <a:solidFill>
                  <a:srgbClr val="000000"/>
                </a:solidFill>
                <a:latin typeface="Tahoma" pitchFamily="34" charset="0"/>
              </a:rPr>
              <a:t> Genetic variants that unique, or more common in, certain populations have been identified</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Panels of such markers that have “population specific alleles” in them have been devised</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These markers are “ancestry informative” for the population they have been chosen to be unique or more common in</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An individual can be genotyped for these markers</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The number of variations an individual possesses that are associated with the population in question is an estimate of the degree of ancestry for that person for that population</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Repeating this for many population specific AIMs can be used to estimate how “admixed” an individual is</a:t>
            </a:r>
          </a:p>
        </p:txBody>
      </p:sp>
      <p:sp>
        <p:nvSpPr>
          <p:cNvPr id="10244" name="Rectangle 4"/>
          <p:cNvSpPr>
            <a:spLocks noGrp="1" noChangeArrowheads="1"/>
          </p:cNvSpPr>
          <p:nvPr>
            <p:ph type="title"/>
          </p:nvPr>
        </p:nvSpPr>
        <p:spPr>
          <a:xfrm>
            <a:off x="4800600" y="381000"/>
            <a:ext cx="4038600" cy="639763"/>
          </a:xfrm>
          <a:noFill/>
        </p:spPr>
        <p:txBody>
          <a:bodyPr>
            <a:normAutofit fontScale="90000"/>
          </a:bodyPr>
          <a:lstStyle/>
          <a:p>
            <a:pPr eaLnBrk="1" hangingPunct="1"/>
            <a:r>
              <a:rPr lang="en-US" altLang="en-US" sz="2000" b="1" smtClean="0"/>
              <a:t>Estimating ‘Degree’ of Admixture Using Ancestry Informative Markers (“AIMs”)</a:t>
            </a:r>
          </a:p>
        </p:txBody>
      </p:sp>
    </p:spTree>
    <p:extLst>
      <p:ext uri="{BB962C8B-B14F-4D97-AF65-F5344CB8AC3E}">
        <p14:creationId xmlns:p14="http://schemas.microsoft.com/office/powerpoint/2010/main" val="11652478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609600" y="2362200"/>
            <a:ext cx="7924800" cy="4319588"/>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12293" name="Rectangle 5"/>
          <p:cNvSpPr>
            <a:spLocks noChangeArrowheads="1"/>
          </p:cNvSpPr>
          <p:nvPr/>
        </p:nvSpPr>
        <p:spPr bwMode="auto">
          <a:xfrm>
            <a:off x="3124200" y="6249909"/>
            <a:ext cx="322876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1200" b="1" dirty="0">
                <a:solidFill>
                  <a:srgbClr val="000000"/>
                </a:solidFill>
                <a:latin typeface="Tahoma" pitchFamily="34" charset="0"/>
              </a:rPr>
              <a:t>Global map of skin pigmentation levels </a:t>
            </a:r>
          </a:p>
        </p:txBody>
      </p:sp>
      <p:grpSp>
        <p:nvGrpSpPr>
          <p:cNvPr id="2" name="Group 1"/>
          <p:cNvGrpSpPr/>
          <p:nvPr/>
        </p:nvGrpSpPr>
        <p:grpSpPr>
          <a:xfrm>
            <a:off x="838200" y="455690"/>
            <a:ext cx="7610475" cy="1557338"/>
            <a:chOff x="685800" y="204787"/>
            <a:chExt cx="7610475" cy="1557338"/>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4800"/>
              <a:ext cx="761047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771" y="204787"/>
              <a:ext cx="6708531"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663863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8200" y="455690"/>
            <a:ext cx="7610475" cy="1557338"/>
            <a:chOff x="685800" y="204787"/>
            <a:chExt cx="7610475" cy="1557338"/>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
              <a:ext cx="761047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771" y="204787"/>
              <a:ext cx="6708531"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34" y="2438400"/>
            <a:ext cx="8873066"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7568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944687"/>
            <a:ext cx="6724650"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04800"/>
            <a:ext cx="7175500" cy="1508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835" y="783694"/>
            <a:ext cx="33718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038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990600"/>
            <a:ext cx="8610600" cy="2308324"/>
          </a:xfrm>
          <a:prstGeom prst="rect">
            <a:avLst/>
          </a:prstGeom>
        </p:spPr>
        <p:txBody>
          <a:bodyPr wrap="square">
            <a:spAutoFit/>
          </a:bodyPr>
          <a:lstStyle/>
          <a:p>
            <a:r>
              <a:rPr lang="en-US" sz="1600" b="1" dirty="0" smtClean="0"/>
              <a:t>Hypothesis</a:t>
            </a:r>
            <a:r>
              <a:rPr lang="en-US" sz="1600" dirty="0" smtClean="0"/>
              <a:t>:  differences in disease rates between two ancestral populations are due in part to frequency differences in disease-causing genetic variants. </a:t>
            </a:r>
          </a:p>
          <a:p>
            <a:endParaRPr lang="en-US" sz="1600" dirty="0"/>
          </a:p>
          <a:p>
            <a:r>
              <a:rPr lang="en-US" sz="1600" dirty="0" smtClean="0"/>
              <a:t>Causative genetic variants occur more often on chromosome segments inherited from the ancestral population with the higher disease variant frequency among individuals admixed from the two ancestral populations. </a:t>
            </a:r>
          </a:p>
          <a:p>
            <a:endParaRPr lang="en-US" sz="1600" dirty="0"/>
          </a:p>
          <a:p>
            <a:r>
              <a:rPr lang="en-US" sz="1600" dirty="0" smtClean="0"/>
              <a:t>Only requires enough markers to identify the ancestral chromosome segments (e.g., African Americans = 1,500–2,500 ancestry-informative markers (AIMs)). </a:t>
            </a:r>
          </a:p>
        </p:txBody>
      </p:sp>
      <p:sp>
        <p:nvSpPr>
          <p:cNvPr id="3" name="Text Box 2"/>
          <p:cNvSpPr txBox="1">
            <a:spLocks noChangeArrowheads="1"/>
          </p:cNvSpPr>
          <p:nvPr/>
        </p:nvSpPr>
        <p:spPr bwMode="auto">
          <a:xfrm>
            <a:off x="2819400" y="226366"/>
            <a:ext cx="30556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400" b="1" dirty="0" smtClean="0"/>
              <a:t>Admixture Mapping</a:t>
            </a:r>
            <a:endParaRPr lang="en-US" sz="2400" b="1" dirty="0"/>
          </a:p>
        </p:txBody>
      </p:sp>
      <p:grpSp>
        <p:nvGrpSpPr>
          <p:cNvPr id="4" name="Group 3"/>
          <p:cNvGrpSpPr/>
          <p:nvPr/>
        </p:nvGrpSpPr>
        <p:grpSpPr>
          <a:xfrm>
            <a:off x="381000" y="3622422"/>
            <a:ext cx="2893902" cy="1392574"/>
            <a:chOff x="609600" y="3821697"/>
            <a:chExt cx="2893902" cy="1392574"/>
          </a:xfrm>
        </p:grpSpPr>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21697"/>
              <a:ext cx="2819400" cy="119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52" y="5033356"/>
              <a:ext cx="2876550" cy="18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9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0327" y="3506226"/>
            <a:ext cx="1633538" cy="321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5045" y="3435036"/>
            <a:ext cx="2362200" cy="3357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58690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22561" y="241691"/>
            <a:ext cx="3851275" cy="1054705"/>
            <a:chOff x="304800" y="249986"/>
            <a:chExt cx="5375275" cy="1642919"/>
          </a:xfrm>
        </p:grpSpPr>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533400"/>
              <a:ext cx="5375275" cy="1359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49986"/>
              <a:ext cx="2543175" cy="266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72" y="1524000"/>
            <a:ext cx="4362450" cy="5237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199" y="1533053"/>
            <a:ext cx="4338307" cy="4692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47722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343400" y="1219438"/>
            <a:ext cx="4734296" cy="1752600"/>
          </a:xfrm>
          <a:noFill/>
        </p:spPr>
      </p:pic>
      <p:pic>
        <p:nvPicPr>
          <p:cNvPr id="20483" name="Picture 3"/>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52401" y="3429000"/>
            <a:ext cx="4209281" cy="2895600"/>
          </a:xfrm>
          <a:noFill/>
        </p:spPr>
      </p:pic>
      <p:sp>
        <p:nvSpPr>
          <p:cNvPr id="20484" name="Text Box 4"/>
          <p:cNvSpPr txBox="1">
            <a:spLocks noChangeArrowheads="1"/>
          </p:cNvSpPr>
          <p:nvPr/>
        </p:nvSpPr>
        <p:spPr bwMode="auto">
          <a:xfrm>
            <a:off x="838200" y="381000"/>
            <a:ext cx="76199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800" b="1" dirty="0">
                <a:solidFill>
                  <a:srgbClr val="000000"/>
                </a:solidFill>
                <a:latin typeface="+mn-lt"/>
              </a:rPr>
              <a:t>Race, Genetic Background, and Drug Prescriptions</a:t>
            </a:r>
          </a:p>
        </p:txBody>
      </p:sp>
      <p:pic>
        <p:nvPicPr>
          <p:cNvPr id="20485" name="Picture 5"/>
          <p:cNvPicPr>
            <a:picLocks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572000" y="3124200"/>
            <a:ext cx="4155451" cy="3429000"/>
          </a:xfrm>
          <a:noFill/>
        </p:spPr>
      </p:pic>
      <p:sp>
        <p:nvSpPr>
          <p:cNvPr id="20486" name="Text Box 6"/>
          <p:cNvSpPr txBox="1">
            <a:spLocks noChangeArrowheads="1"/>
          </p:cNvSpPr>
          <p:nvPr/>
        </p:nvSpPr>
        <p:spPr bwMode="auto">
          <a:xfrm>
            <a:off x="152401" y="1198075"/>
            <a:ext cx="41148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a:spcBef>
                <a:spcPct val="0"/>
              </a:spcBef>
            </a:pPr>
            <a:r>
              <a:rPr lang="en-US" altLang="en-US" sz="1400" dirty="0">
                <a:solidFill>
                  <a:srgbClr val="000000"/>
                </a:solidFill>
              </a:rPr>
              <a:t> Individuals from different races respond differently to drugs</a:t>
            </a:r>
          </a:p>
          <a:p>
            <a:pPr algn="just">
              <a:spcBef>
                <a:spcPct val="0"/>
              </a:spcBef>
            </a:pPr>
            <a:endParaRPr lang="en-US" altLang="en-US" sz="1400" dirty="0">
              <a:solidFill>
                <a:srgbClr val="000000"/>
              </a:solidFill>
            </a:endParaRPr>
          </a:p>
          <a:p>
            <a:pPr algn="just">
              <a:spcBef>
                <a:spcPct val="0"/>
              </a:spcBef>
            </a:pPr>
            <a:r>
              <a:rPr lang="en-US" altLang="en-US" sz="1400" dirty="0">
                <a:solidFill>
                  <a:srgbClr val="000000"/>
                </a:solidFill>
              </a:rPr>
              <a:t> It is thought that this is due to genetic differences</a:t>
            </a:r>
          </a:p>
          <a:p>
            <a:pPr algn="just">
              <a:spcBef>
                <a:spcPct val="0"/>
              </a:spcBef>
            </a:pPr>
            <a:endParaRPr lang="en-US" altLang="en-US" sz="1400" dirty="0">
              <a:solidFill>
                <a:srgbClr val="000000"/>
              </a:solidFill>
            </a:endParaRPr>
          </a:p>
          <a:p>
            <a:pPr algn="just">
              <a:spcBef>
                <a:spcPct val="0"/>
              </a:spcBef>
            </a:pPr>
            <a:r>
              <a:rPr lang="en-US" altLang="en-US" sz="1400" dirty="0">
                <a:solidFill>
                  <a:srgbClr val="000000"/>
                </a:solidFill>
              </a:rPr>
              <a:t> Historically, race was used as a guide for determining which drug a patient should receive</a:t>
            </a:r>
          </a:p>
        </p:txBody>
      </p:sp>
    </p:spTree>
    <p:extLst>
      <p:ext uri="{BB962C8B-B14F-4D97-AF65-F5344CB8AC3E}">
        <p14:creationId xmlns:p14="http://schemas.microsoft.com/office/powerpoint/2010/main" val="24738839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smtClean="0">
                <a:latin typeface="+mn-lt"/>
              </a:rPr>
              <a:t>Native American Ancestry and Body Mass Index</a:t>
            </a:r>
          </a:p>
        </p:txBody>
      </p:sp>
      <p:sp>
        <p:nvSpPr>
          <p:cNvPr id="2" name="TextBox 1"/>
          <p:cNvSpPr txBox="1"/>
          <p:nvPr/>
        </p:nvSpPr>
        <p:spPr>
          <a:xfrm>
            <a:off x="533400" y="1278048"/>
            <a:ext cx="8001000"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smtClean="0"/>
              <a:t>Native Americans (NAs) have different body habitus and morphology than non-NAs</a:t>
            </a:r>
          </a:p>
          <a:p>
            <a:pPr marL="285750" indent="-285750" algn="just">
              <a:buFont typeface="Arial" panose="020B0604020202020204" pitchFamily="34" charset="0"/>
              <a:buChar char="•"/>
            </a:pPr>
            <a:r>
              <a:rPr lang="en-US" sz="2400" dirty="0" smtClean="0"/>
              <a:t>Body Mass Index (BMI) is thought to have a polygenic basis</a:t>
            </a:r>
          </a:p>
          <a:p>
            <a:pPr marL="285750" indent="-285750" algn="just">
              <a:buFont typeface="Arial" panose="020B0604020202020204" pitchFamily="34" charset="0"/>
              <a:buChar char="•"/>
            </a:pPr>
            <a:r>
              <a:rPr lang="en-US" sz="2400" dirty="0" smtClean="0"/>
              <a:t>NA communities exhibit genetic differentiation from non-NA communities</a:t>
            </a:r>
          </a:p>
          <a:p>
            <a:pPr marL="285750" indent="-285750" algn="just">
              <a:buFont typeface="Arial" panose="020B0604020202020204" pitchFamily="34" charset="0"/>
              <a:buChar char="•"/>
            </a:pPr>
            <a:r>
              <a:rPr lang="en-US" sz="2400" dirty="0" smtClean="0"/>
              <a:t>Many communities have admixed individuals (i.e., offspring from </a:t>
            </a:r>
            <a:r>
              <a:rPr lang="en-US" sz="2400" dirty="0" err="1" smtClean="0"/>
              <a:t>matings</a:t>
            </a:r>
            <a:r>
              <a:rPr lang="en-US" sz="2400" dirty="0" smtClean="0"/>
              <a:t> between, e.g.,  NA/non-NA) </a:t>
            </a:r>
          </a:p>
          <a:p>
            <a:pPr marL="285750" indent="-285750" algn="just">
              <a:buFont typeface="Arial" panose="020B0604020202020204" pitchFamily="34" charset="0"/>
              <a:buChar char="•"/>
            </a:pPr>
            <a:r>
              <a:rPr lang="en-US" sz="2400" dirty="0" smtClean="0"/>
              <a:t>Many cultural factors influence BMI (e.g., diet, lifestyle)</a:t>
            </a:r>
            <a:endParaRPr lang="en-US" sz="2400" dirty="0"/>
          </a:p>
        </p:txBody>
      </p:sp>
      <p:sp>
        <p:nvSpPr>
          <p:cNvPr id="6" name="TextBox 5"/>
          <p:cNvSpPr txBox="1"/>
          <p:nvPr/>
        </p:nvSpPr>
        <p:spPr>
          <a:xfrm>
            <a:off x="533400" y="4722167"/>
            <a:ext cx="8001000" cy="461665"/>
          </a:xfrm>
          <a:prstGeom prst="rect">
            <a:avLst/>
          </a:prstGeom>
          <a:noFill/>
        </p:spPr>
        <p:txBody>
          <a:bodyPr wrap="square" rtlCol="0">
            <a:spAutoFit/>
          </a:bodyPr>
          <a:lstStyle/>
          <a:p>
            <a:r>
              <a:rPr lang="en-US" sz="2400" b="1" dirty="0" smtClean="0"/>
              <a:t>Question</a:t>
            </a:r>
            <a:r>
              <a:rPr lang="en-US" sz="2400" dirty="0" smtClean="0"/>
              <a:t>: Is BMI among NAs attributable in part to polygenes? </a:t>
            </a:r>
            <a:endParaRPr lang="en-US" sz="2400" dirty="0"/>
          </a:p>
        </p:txBody>
      </p:sp>
      <p:sp>
        <p:nvSpPr>
          <p:cNvPr id="7" name="TextBox 6"/>
          <p:cNvSpPr txBox="1"/>
          <p:nvPr/>
        </p:nvSpPr>
        <p:spPr>
          <a:xfrm>
            <a:off x="533400" y="5486399"/>
            <a:ext cx="8001000" cy="830997"/>
          </a:xfrm>
          <a:prstGeom prst="rect">
            <a:avLst/>
          </a:prstGeom>
          <a:noFill/>
        </p:spPr>
        <p:txBody>
          <a:bodyPr wrap="square" rtlCol="0">
            <a:spAutoFit/>
          </a:bodyPr>
          <a:lstStyle/>
          <a:p>
            <a:pPr algn="just"/>
            <a:r>
              <a:rPr lang="en-US" sz="2400" b="1" dirty="0" smtClean="0"/>
              <a:t>Approach</a:t>
            </a:r>
            <a:r>
              <a:rPr lang="en-US" sz="2400" dirty="0" smtClean="0"/>
              <a:t>: Correlate </a:t>
            </a:r>
            <a:r>
              <a:rPr lang="en-US" sz="2400" i="1" dirty="0" smtClean="0"/>
              <a:t>degree of NA ancestry </a:t>
            </a:r>
            <a:r>
              <a:rPr lang="en-US" sz="2400" dirty="0" smtClean="0"/>
              <a:t>among admixed individuals with BMI while controlling for cultural factors</a:t>
            </a:r>
            <a:endParaRPr lang="en-US" sz="2400" dirty="0"/>
          </a:p>
        </p:txBody>
      </p:sp>
    </p:spTree>
    <p:extLst>
      <p:ext uri="{BB962C8B-B14F-4D97-AF65-F5344CB8AC3E}">
        <p14:creationId xmlns:p14="http://schemas.microsoft.com/office/powerpoint/2010/main" val="4012072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80" y="304800"/>
            <a:ext cx="727329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48302" y="2209800"/>
            <a:ext cx="7514046"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smtClean="0"/>
              <a:t>864 individuals from a Native American Community</a:t>
            </a:r>
          </a:p>
          <a:p>
            <a:pPr marL="285750" indent="-285750" algn="just">
              <a:buFont typeface="Arial" panose="020B0604020202020204" pitchFamily="34" charset="0"/>
              <a:buChar char="•"/>
            </a:pPr>
            <a:r>
              <a:rPr lang="en-US" sz="2400" dirty="0" smtClean="0"/>
              <a:t>BMI was measured on each individual</a:t>
            </a:r>
          </a:p>
          <a:p>
            <a:pPr marL="285750" indent="-285750" algn="just">
              <a:buFont typeface="Arial" panose="020B0604020202020204" pitchFamily="34" charset="0"/>
              <a:buChar char="•"/>
            </a:pPr>
            <a:r>
              <a:rPr lang="en-US" sz="2400" dirty="0" smtClean="0"/>
              <a:t>Two measures of genetic marker-informed NA ancestry:</a:t>
            </a:r>
          </a:p>
          <a:p>
            <a:pPr marL="742950" lvl="1" indent="-285750" algn="just">
              <a:buFont typeface="Courier New" panose="02070309020205020404" pitchFamily="49" charset="0"/>
              <a:buChar char="o"/>
            </a:pPr>
            <a:r>
              <a:rPr lang="en-US" dirty="0" smtClean="0"/>
              <a:t>Genetic cluster-based ADMIXTURE analysis (‘ADMIXTURE’)</a:t>
            </a:r>
            <a:r>
              <a:rPr lang="en-US" baseline="30000" dirty="0" smtClean="0"/>
              <a:t>1</a:t>
            </a:r>
          </a:p>
          <a:p>
            <a:pPr marL="742950" lvl="1" indent="-285750" algn="just">
              <a:buFont typeface="Courier New" panose="02070309020205020404" pitchFamily="49" charset="0"/>
              <a:buChar char="o"/>
            </a:pPr>
            <a:r>
              <a:rPr lang="en-US" dirty="0" smtClean="0"/>
              <a:t>Supervised 4 population-based ancestry assignments (‘ANC4’)</a:t>
            </a:r>
            <a:r>
              <a:rPr lang="en-US" baseline="30000" dirty="0" smtClean="0"/>
              <a:t>2</a:t>
            </a:r>
          </a:p>
          <a:p>
            <a:pPr marL="285750" indent="-285750" algn="just">
              <a:buFont typeface="Arial" panose="020B0604020202020204" pitchFamily="34" charset="0"/>
              <a:buChar char="•"/>
            </a:pPr>
            <a:r>
              <a:rPr lang="en-US" sz="2400" dirty="0" smtClean="0"/>
              <a:t>Two measures of NA cultural identity:</a:t>
            </a:r>
          </a:p>
          <a:p>
            <a:pPr marL="742950" lvl="1" indent="-285750" algn="just">
              <a:buFont typeface="Courier New" panose="02070309020205020404" pitchFamily="49" charset="0"/>
              <a:buChar char="o"/>
            </a:pPr>
            <a:r>
              <a:rPr lang="en-US" dirty="0"/>
              <a:t>Indian Culture Scale </a:t>
            </a:r>
            <a:r>
              <a:rPr lang="en-US" dirty="0" smtClean="0"/>
              <a:t>(‘ICS’)</a:t>
            </a:r>
            <a:endParaRPr lang="en-US" dirty="0"/>
          </a:p>
          <a:p>
            <a:pPr marL="742950" lvl="1" indent="-285750" algn="just">
              <a:buFont typeface="Courier New" panose="02070309020205020404" pitchFamily="49" charset="0"/>
              <a:buChar char="o"/>
            </a:pPr>
            <a:r>
              <a:rPr lang="en-US" dirty="0"/>
              <a:t>Orthogonal Cultural Identification Scale </a:t>
            </a:r>
            <a:r>
              <a:rPr lang="en-US" dirty="0" smtClean="0"/>
              <a:t>(‘OCIS’)</a:t>
            </a:r>
          </a:p>
          <a:p>
            <a:pPr marL="285750" indent="-285750" algn="just">
              <a:buFont typeface="Arial" panose="020B0604020202020204" pitchFamily="34" charset="0"/>
              <a:buChar char="•"/>
            </a:pPr>
            <a:r>
              <a:rPr lang="en-US" sz="2400" dirty="0" smtClean="0"/>
              <a:t>Other covariates included: self-reported NA ancestry, sex, income and education</a:t>
            </a:r>
          </a:p>
        </p:txBody>
      </p:sp>
      <p:sp>
        <p:nvSpPr>
          <p:cNvPr id="4" name="TextBox 3"/>
          <p:cNvSpPr txBox="1"/>
          <p:nvPr/>
        </p:nvSpPr>
        <p:spPr>
          <a:xfrm>
            <a:off x="1624965" y="6019800"/>
            <a:ext cx="5760720" cy="584775"/>
          </a:xfrm>
          <a:prstGeom prst="rect">
            <a:avLst/>
          </a:prstGeom>
          <a:noFill/>
        </p:spPr>
        <p:txBody>
          <a:bodyPr wrap="square" rtlCol="0">
            <a:spAutoFit/>
          </a:bodyPr>
          <a:lstStyle/>
          <a:p>
            <a:r>
              <a:rPr lang="en-US" sz="1600" dirty="0"/>
              <a:t>1. </a:t>
            </a:r>
            <a:r>
              <a:rPr lang="en-US" sz="1600" dirty="0" smtClean="0"/>
              <a:t>Pritchard and </a:t>
            </a:r>
            <a:r>
              <a:rPr lang="en-US" sz="1600" dirty="0" err="1" smtClean="0"/>
              <a:t>Rosenbegr</a:t>
            </a:r>
            <a:r>
              <a:rPr lang="en-US" sz="1600" dirty="0" smtClean="0"/>
              <a:t>. Am </a:t>
            </a:r>
            <a:r>
              <a:rPr lang="en-US" sz="1600" dirty="0"/>
              <a:t>J Hum Genet. 1999 Jul;65(1):220-8.</a:t>
            </a:r>
          </a:p>
          <a:p>
            <a:r>
              <a:rPr lang="en-US" sz="1600" dirty="0" smtClean="0"/>
              <a:t>2</a:t>
            </a:r>
            <a:r>
              <a:rPr lang="en-US" sz="1600" dirty="0"/>
              <a:t>. </a:t>
            </a:r>
            <a:r>
              <a:rPr lang="en-US" sz="1600" dirty="0" smtClean="0"/>
              <a:t>Libiger and Schork. Front </a:t>
            </a:r>
            <a:r>
              <a:rPr lang="en-US" sz="1600" dirty="0"/>
              <a:t>Genet. 2013 Jan </a:t>
            </a:r>
            <a:r>
              <a:rPr lang="en-US" sz="1600" dirty="0" smtClean="0"/>
              <a:t>14;3:322.</a:t>
            </a:r>
            <a:endParaRPr lang="en-US" sz="1600" dirty="0"/>
          </a:p>
        </p:txBody>
      </p:sp>
    </p:spTree>
    <p:extLst>
      <p:ext uri="{BB962C8B-B14F-4D97-AF65-F5344CB8AC3E}">
        <p14:creationId xmlns:p14="http://schemas.microsoft.com/office/powerpoint/2010/main" val="3683575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2180" y="1334329"/>
            <a:ext cx="4247352" cy="922992"/>
            <a:chOff x="304800" y="1143000"/>
            <a:chExt cx="4433888" cy="778767"/>
          </a:xfrm>
        </p:grpSpPr>
        <p:pic>
          <p:nvPicPr>
            <p:cNvPr id="8" name="Picture 4"/>
            <p:cNvPicPr>
              <a:picLocks noChangeAspect="1" noChangeArrowheads="1"/>
            </p:cNvPicPr>
            <p:nvPr/>
          </p:nvPicPr>
          <p:blipFill>
            <a:blip r:embed="rId2" cstate="print"/>
            <a:srcRect/>
            <a:stretch>
              <a:fillRect/>
            </a:stretch>
          </p:blipFill>
          <p:spPr bwMode="auto">
            <a:xfrm>
              <a:off x="304800" y="1295400"/>
              <a:ext cx="4433888" cy="626367"/>
            </a:xfrm>
            <a:prstGeom prst="rect">
              <a:avLst/>
            </a:prstGeom>
            <a:noFill/>
            <a:ln w="9525">
              <a:noFill/>
              <a:miter lim="800000"/>
              <a:headEnd/>
              <a:tailEnd/>
            </a:ln>
          </p:spPr>
        </p:pic>
        <p:pic>
          <p:nvPicPr>
            <p:cNvPr id="9" name="Picture 6"/>
            <p:cNvPicPr>
              <a:picLocks noChangeAspect="1" noChangeArrowheads="1"/>
            </p:cNvPicPr>
            <p:nvPr/>
          </p:nvPicPr>
          <p:blipFill>
            <a:blip r:embed="rId3" cstate="print"/>
            <a:srcRect/>
            <a:stretch>
              <a:fillRect/>
            </a:stretch>
          </p:blipFill>
          <p:spPr bwMode="auto">
            <a:xfrm>
              <a:off x="1752600" y="1143000"/>
              <a:ext cx="2181225" cy="209550"/>
            </a:xfrm>
            <a:prstGeom prst="rect">
              <a:avLst/>
            </a:prstGeom>
            <a:noFill/>
            <a:ln w="9525">
              <a:noFill/>
              <a:miter lim="800000"/>
              <a:headEnd/>
              <a:tailEnd/>
            </a:ln>
          </p:spPr>
        </p:pic>
      </p:gr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17" y="3352800"/>
            <a:ext cx="849923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577" y="381000"/>
            <a:ext cx="3928621" cy="268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66460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6" y="1696751"/>
            <a:ext cx="5162974" cy="3884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969" y="1783881"/>
            <a:ext cx="3765361" cy="3709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smtClean="0">
                <a:latin typeface="+mn-lt"/>
              </a:rPr>
              <a:t>Correlations Between Measures of NA Identity</a:t>
            </a:r>
          </a:p>
        </p:txBody>
      </p:sp>
    </p:spTree>
    <p:extLst>
      <p:ext uri="{BB962C8B-B14F-4D97-AF65-F5344CB8AC3E}">
        <p14:creationId xmlns:p14="http://schemas.microsoft.com/office/powerpoint/2010/main" val="5531977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smtClean="0">
                <a:latin typeface="+mn-lt"/>
              </a:rPr>
              <a:t>Correlations Between NA Identity and BMI</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779" y="1219200"/>
            <a:ext cx="697230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37985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Grp="1" noChangeArrowheads="1"/>
          </p:cNvSpPr>
          <p:nvPr>
            <p:ph type="title"/>
          </p:nvPr>
        </p:nvSpPr>
        <p:spPr>
          <a:xfrm>
            <a:off x="0" y="304800"/>
            <a:ext cx="9144000" cy="533400"/>
          </a:xfrm>
        </p:spPr>
        <p:txBody>
          <a:bodyPr>
            <a:noAutofit/>
          </a:bodyPr>
          <a:lstStyle/>
          <a:p>
            <a:pPr eaLnBrk="1" hangingPunct="1"/>
            <a:r>
              <a:rPr lang="en-US" sz="3200" b="1" dirty="0" smtClean="0">
                <a:latin typeface="+mn-lt"/>
              </a:rPr>
              <a:t>Multiple Regression Models Predicting BMI</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30808"/>
            <a:ext cx="7413457" cy="5749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11380" y="2057400"/>
            <a:ext cx="726105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1380" y="3048000"/>
            <a:ext cx="7261057" cy="2599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1380" y="3962400"/>
            <a:ext cx="7261057" cy="2599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1380" y="4953000"/>
            <a:ext cx="7261057" cy="2599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1380" y="5943600"/>
            <a:ext cx="7261057" cy="2599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896290" y="1752600"/>
            <a:ext cx="7276147" cy="2167113"/>
            <a:chOff x="896290" y="1752600"/>
            <a:chExt cx="7276147" cy="2167113"/>
          </a:xfrm>
        </p:grpSpPr>
        <p:sp>
          <p:nvSpPr>
            <p:cNvPr id="11" name="Rectangle 10"/>
            <p:cNvSpPr/>
            <p:nvPr/>
          </p:nvSpPr>
          <p:spPr>
            <a:xfrm>
              <a:off x="896291" y="2743200"/>
              <a:ext cx="7261057"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96290" y="3691113"/>
              <a:ext cx="7261057"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11380" y="1752600"/>
              <a:ext cx="7261057"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012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06706" y="425150"/>
            <a:ext cx="3362860" cy="1599309"/>
            <a:chOff x="228600" y="184387"/>
            <a:chExt cx="4013200" cy="1980502"/>
          </a:xfrm>
        </p:grpSpPr>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57200"/>
              <a:ext cx="4013200" cy="1707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16" y="184387"/>
              <a:ext cx="1138238" cy="243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06184"/>
              <a:ext cx="1992313" cy="199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78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733" y="2050241"/>
            <a:ext cx="4210050" cy="2416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65" y="4521442"/>
            <a:ext cx="897081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664" y="2268081"/>
            <a:ext cx="458189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19433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52400" y="228600"/>
            <a:ext cx="8763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rPr>
              <a:t>The Watson Genome, Genetic Background and </a:t>
            </a:r>
            <a:r>
              <a:rPr lang="en-US" altLang="en-US" sz="2800" b="1" dirty="0" smtClean="0">
                <a:latin typeface="Calibri" panose="020F0502020204030204" pitchFamily="34" charset="0"/>
              </a:rPr>
              <a:t>the </a:t>
            </a:r>
            <a:r>
              <a:rPr lang="en-US" altLang="en-US" sz="2800" b="1" dirty="0">
                <a:latin typeface="Calibri" panose="020F0502020204030204" pitchFamily="34" charset="0"/>
              </a:rPr>
              <a:t>Phenotype of Humility</a:t>
            </a:r>
          </a:p>
        </p:txBody>
      </p:sp>
      <p:pic>
        <p:nvPicPr>
          <p:cNvPr id="1034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524000"/>
            <a:ext cx="3500438"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524000"/>
            <a:ext cx="35242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376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5" y="532432"/>
            <a:ext cx="4283981" cy="6178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776" y="532432"/>
            <a:ext cx="4582624" cy="609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7" name="Rectangle 7"/>
          <p:cNvSpPr>
            <a:spLocks noChangeArrowheads="1"/>
          </p:cNvSpPr>
          <p:nvPr/>
        </p:nvSpPr>
        <p:spPr bwMode="auto">
          <a:xfrm>
            <a:off x="5334000" y="3810000"/>
            <a:ext cx="1905000" cy="609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6" name="Rectangle 7"/>
          <p:cNvSpPr>
            <a:spLocks noChangeArrowheads="1"/>
          </p:cNvSpPr>
          <p:nvPr/>
        </p:nvSpPr>
        <p:spPr bwMode="auto">
          <a:xfrm>
            <a:off x="4332776" y="5791200"/>
            <a:ext cx="2906224" cy="4572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Tree>
    <p:extLst>
      <p:ext uri="{BB962C8B-B14F-4D97-AF65-F5344CB8AC3E}">
        <p14:creationId xmlns:p14="http://schemas.microsoft.com/office/powerpoint/2010/main" val="337913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2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7" grpId="0" animBg="1"/>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214" y="228600"/>
            <a:ext cx="5010150" cy="6481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7"/>
          <p:cNvSpPr>
            <a:spLocks noChangeArrowheads="1"/>
          </p:cNvSpPr>
          <p:nvPr/>
        </p:nvSpPr>
        <p:spPr bwMode="auto">
          <a:xfrm>
            <a:off x="1941968" y="4876800"/>
            <a:ext cx="3163432" cy="990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Tree>
    <p:extLst>
      <p:ext uri="{BB962C8B-B14F-4D97-AF65-F5344CB8AC3E}">
        <p14:creationId xmlns:p14="http://schemas.microsoft.com/office/powerpoint/2010/main" val="42926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321003"/>
            <a:ext cx="8534400" cy="1200329"/>
          </a:xfrm>
          <a:prstGeom prst="rect">
            <a:avLst/>
          </a:prstGeom>
        </p:spPr>
        <p:txBody>
          <a:bodyPr wrap="square">
            <a:spAutoFit/>
          </a:bodyPr>
          <a:lstStyle/>
          <a:p>
            <a:pPr algn="ctr"/>
            <a:r>
              <a:rPr lang="en-US" sz="3600" b="1" dirty="0" smtClean="0"/>
              <a:t>4. </a:t>
            </a:r>
            <a:r>
              <a:rPr lang="en-US" sz="3600" b="1" dirty="0"/>
              <a:t>Population Genetics and Evolutionary Genetics: Integration and </a:t>
            </a:r>
            <a:r>
              <a:rPr lang="en-US" sz="3600" b="1" dirty="0" smtClean="0"/>
              <a:t>Impact</a:t>
            </a:r>
            <a:endParaRPr lang="en-US" sz="3600" b="1" dirty="0"/>
          </a:p>
        </p:txBody>
      </p:sp>
    </p:spTree>
    <p:extLst>
      <p:ext uri="{BB962C8B-B14F-4D97-AF65-F5344CB8AC3E}">
        <p14:creationId xmlns:p14="http://schemas.microsoft.com/office/powerpoint/2010/main" val="21636459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05" name="Title 5"/>
          <p:cNvSpPr>
            <a:spLocks noGrp="1"/>
          </p:cNvSpPr>
          <p:nvPr>
            <p:ph type="ctrTitle"/>
          </p:nvPr>
        </p:nvSpPr>
        <p:spPr>
          <a:xfrm>
            <a:off x="685800" y="304800"/>
            <a:ext cx="7772400" cy="609600"/>
          </a:xfrm>
        </p:spPr>
        <p:txBody>
          <a:bodyPr/>
          <a:lstStyle/>
          <a:p>
            <a:r>
              <a:rPr lang="en-US" sz="2800" b="1" dirty="0" smtClean="0"/>
              <a:t>Population Biology is Ubiquitous…</a:t>
            </a:r>
          </a:p>
        </p:txBody>
      </p:sp>
      <p:grpSp>
        <p:nvGrpSpPr>
          <p:cNvPr id="6" name="Group 5"/>
          <p:cNvGrpSpPr/>
          <p:nvPr/>
        </p:nvGrpSpPr>
        <p:grpSpPr>
          <a:xfrm>
            <a:off x="304800" y="1387246"/>
            <a:ext cx="2514600" cy="3616996"/>
            <a:chOff x="304800" y="1387246"/>
            <a:chExt cx="2514600" cy="3616996"/>
          </a:xfrm>
        </p:grpSpPr>
        <p:pic>
          <p:nvPicPr>
            <p:cNvPr id="138312" name="Picture 7"/>
            <p:cNvPicPr>
              <a:picLocks noChangeAspect="1" noChangeArrowheads="1"/>
            </p:cNvPicPr>
            <p:nvPr/>
          </p:nvPicPr>
          <p:blipFill>
            <a:blip r:embed="rId4"/>
            <a:srcRect/>
            <a:stretch>
              <a:fillRect/>
            </a:stretch>
          </p:blipFill>
          <p:spPr bwMode="auto">
            <a:xfrm>
              <a:off x="304800" y="1387246"/>
              <a:ext cx="2514600" cy="3019064"/>
            </a:xfrm>
            <a:prstGeom prst="rect">
              <a:avLst/>
            </a:prstGeom>
            <a:noFill/>
            <a:ln w="9525">
              <a:noFill/>
              <a:miter lim="800000"/>
              <a:headEnd/>
              <a:tailEnd/>
            </a:ln>
          </p:spPr>
        </p:pic>
        <p:sp>
          <p:nvSpPr>
            <p:cNvPr id="138313" name="Text Box 10"/>
            <p:cNvSpPr txBox="1">
              <a:spLocks noChangeArrowheads="1"/>
            </p:cNvSpPr>
            <p:nvPr/>
          </p:nvSpPr>
          <p:spPr bwMode="auto">
            <a:xfrm>
              <a:off x="496456" y="4634910"/>
              <a:ext cx="2131289" cy="369332"/>
            </a:xfrm>
            <a:prstGeom prst="rect">
              <a:avLst/>
            </a:prstGeom>
            <a:noFill/>
            <a:ln w="9525">
              <a:noFill/>
              <a:miter lim="800000"/>
              <a:headEnd/>
              <a:tailEnd/>
            </a:ln>
          </p:spPr>
          <p:txBody>
            <a:bodyPr wrap="none">
              <a:prstTxWarp prst="textNoShape">
                <a:avLst/>
              </a:prstTxWarp>
              <a:spAutoFit/>
            </a:bodyPr>
            <a:lstStyle/>
            <a:p>
              <a:pPr algn="ctr"/>
              <a:r>
                <a:rPr lang="en-US" sz="1200" dirty="0"/>
                <a:t>  </a:t>
              </a:r>
              <a:r>
                <a:rPr lang="en-US" b="1" dirty="0"/>
                <a:t>Populations of </a:t>
              </a:r>
              <a:r>
                <a:rPr lang="en-US" b="1" dirty="0" smtClean="0"/>
                <a:t>Cells</a:t>
              </a:r>
              <a:endParaRPr lang="en-US" b="1" dirty="0"/>
            </a:p>
          </p:txBody>
        </p:sp>
      </p:grpSp>
      <p:grpSp>
        <p:nvGrpSpPr>
          <p:cNvPr id="12" name="Group 11"/>
          <p:cNvGrpSpPr/>
          <p:nvPr/>
        </p:nvGrpSpPr>
        <p:grpSpPr>
          <a:xfrm>
            <a:off x="3273053" y="1428869"/>
            <a:ext cx="2507055" cy="3575373"/>
            <a:chOff x="3273053" y="1428869"/>
            <a:chExt cx="2507055" cy="3575373"/>
          </a:xfrm>
        </p:grpSpPr>
        <p:graphicFrame>
          <p:nvGraphicFramePr>
            <p:cNvPr id="138300" name="Object 1084"/>
            <p:cNvGraphicFramePr>
              <a:graphicFrameLocks noChangeAspect="1"/>
            </p:cNvGraphicFramePr>
            <p:nvPr>
              <p:extLst>
                <p:ext uri="{D42A27DB-BD31-4B8C-83A1-F6EECF244321}">
                  <p14:modId xmlns:p14="http://schemas.microsoft.com/office/powerpoint/2010/main" val="3977685383"/>
                </p:ext>
              </p:extLst>
            </p:nvPr>
          </p:nvGraphicFramePr>
          <p:xfrm>
            <a:off x="3273053" y="1428869"/>
            <a:ext cx="2507055" cy="2977441"/>
          </p:xfrm>
          <a:graphic>
            <a:graphicData uri="http://schemas.openxmlformats.org/presentationml/2006/ole">
              <mc:AlternateContent xmlns:mc="http://schemas.openxmlformats.org/markup-compatibility/2006">
                <mc:Choice xmlns:v="urn:schemas-microsoft-com:vml" Requires="v">
                  <p:oleObj spid="_x0000_s6318" name="Image" r:id="rId5" imgW="5104762" imgH="6057143" progId="">
                    <p:embed/>
                  </p:oleObj>
                </mc:Choice>
                <mc:Fallback>
                  <p:oleObj name="Image" r:id="rId5" imgW="5104762" imgH="6057143"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053" y="1428869"/>
                          <a:ext cx="2507055" cy="2977441"/>
                        </a:xfrm>
                        <a:prstGeom prst="rect">
                          <a:avLst/>
                        </a:prstGeom>
                        <a:noFill/>
                        <a:ln>
                          <a:noFill/>
                        </a:ln>
                        <a:effectLst/>
                        <a:extLst/>
                      </p:spPr>
                    </p:pic>
                  </p:oleObj>
                </mc:Fallback>
              </mc:AlternateContent>
            </a:graphicData>
          </a:graphic>
        </p:graphicFrame>
        <p:sp>
          <p:nvSpPr>
            <p:cNvPr id="17" name="Text Box 10"/>
            <p:cNvSpPr txBox="1">
              <a:spLocks noChangeArrowheads="1"/>
            </p:cNvSpPr>
            <p:nvPr/>
          </p:nvSpPr>
          <p:spPr bwMode="auto">
            <a:xfrm>
              <a:off x="3288613" y="4634910"/>
              <a:ext cx="2475934" cy="369332"/>
            </a:xfrm>
            <a:prstGeom prst="rect">
              <a:avLst/>
            </a:prstGeom>
            <a:noFill/>
            <a:ln w="9525">
              <a:noFill/>
              <a:miter lim="800000"/>
              <a:headEnd/>
              <a:tailEnd/>
            </a:ln>
          </p:spPr>
          <p:txBody>
            <a:bodyPr wrap="none">
              <a:prstTxWarp prst="textNoShape">
                <a:avLst/>
              </a:prstTxWarp>
              <a:spAutoFit/>
            </a:bodyPr>
            <a:lstStyle/>
            <a:p>
              <a:pPr algn="ctr"/>
              <a:r>
                <a:rPr lang="en-US" sz="1200" dirty="0"/>
                <a:t>  </a:t>
              </a:r>
              <a:r>
                <a:rPr lang="en-US" b="1" dirty="0"/>
                <a:t>Populations of </a:t>
              </a:r>
              <a:r>
                <a:rPr lang="en-US" b="1" dirty="0" smtClean="0"/>
                <a:t>Humans</a:t>
              </a:r>
              <a:endParaRPr lang="en-US" b="1" dirty="0"/>
            </a:p>
          </p:txBody>
        </p:sp>
      </p:grpSp>
      <p:grpSp>
        <p:nvGrpSpPr>
          <p:cNvPr id="13" name="Group 12"/>
          <p:cNvGrpSpPr/>
          <p:nvPr/>
        </p:nvGrpSpPr>
        <p:grpSpPr>
          <a:xfrm>
            <a:off x="6285630" y="1371600"/>
            <a:ext cx="2514600" cy="3632642"/>
            <a:chOff x="6285630" y="1371600"/>
            <a:chExt cx="2514600" cy="3632642"/>
          </a:xfrm>
        </p:grpSpPr>
        <p:graphicFrame>
          <p:nvGraphicFramePr>
            <p:cNvPr id="138301" name="Object 1085"/>
            <p:cNvGraphicFramePr>
              <a:graphicFrameLocks/>
            </p:cNvGraphicFramePr>
            <p:nvPr>
              <p:extLst>
                <p:ext uri="{D42A27DB-BD31-4B8C-83A1-F6EECF244321}">
                  <p14:modId xmlns:p14="http://schemas.microsoft.com/office/powerpoint/2010/main" val="3052515169"/>
                </p:ext>
              </p:extLst>
            </p:nvPr>
          </p:nvGraphicFramePr>
          <p:xfrm>
            <a:off x="6285630" y="1371600"/>
            <a:ext cx="2514600" cy="3050356"/>
          </p:xfrm>
          <a:graphic>
            <a:graphicData uri="http://schemas.openxmlformats.org/presentationml/2006/ole">
              <mc:AlternateContent xmlns:mc="http://schemas.openxmlformats.org/markup-compatibility/2006">
                <mc:Choice xmlns:v="urn:schemas-microsoft-com:vml" Requires="v">
                  <p:oleObj spid="_x0000_s6319" name="Image" r:id="rId7" imgW="4787302" imgH="6069841" progId="">
                    <p:embed/>
                  </p:oleObj>
                </mc:Choice>
                <mc:Fallback>
                  <p:oleObj name="Image" r:id="rId7" imgW="4787302" imgH="6069841"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5630" y="1371600"/>
                          <a:ext cx="2514600" cy="3050356"/>
                        </a:xfrm>
                        <a:prstGeom prst="rect">
                          <a:avLst/>
                        </a:prstGeom>
                        <a:noFill/>
                        <a:ln>
                          <a:noFill/>
                        </a:ln>
                        <a:effectLst/>
                        <a:extLst/>
                      </p:spPr>
                    </p:pic>
                  </p:oleObj>
                </mc:Fallback>
              </mc:AlternateContent>
            </a:graphicData>
          </a:graphic>
        </p:graphicFrame>
        <p:sp>
          <p:nvSpPr>
            <p:cNvPr id="18" name="Text Box 10"/>
            <p:cNvSpPr txBox="1">
              <a:spLocks noChangeArrowheads="1"/>
            </p:cNvSpPr>
            <p:nvPr/>
          </p:nvSpPr>
          <p:spPr bwMode="auto">
            <a:xfrm>
              <a:off x="6344236" y="4634910"/>
              <a:ext cx="2397388" cy="369332"/>
            </a:xfrm>
            <a:prstGeom prst="rect">
              <a:avLst/>
            </a:prstGeom>
            <a:noFill/>
            <a:ln w="9525">
              <a:noFill/>
              <a:miter lim="800000"/>
              <a:headEnd/>
              <a:tailEnd/>
            </a:ln>
          </p:spPr>
          <p:txBody>
            <a:bodyPr wrap="none">
              <a:prstTxWarp prst="textNoShape">
                <a:avLst/>
              </a:prstTxWarp>
              <a:spAutoFit/>
            </a:bodyPr>
            <a:lstStyle/>
            <a:p>
              <a:pPr algn="ctr"/>
              <a:r>
                <a:rPr lang="en-US" sz="1200" dirty="0"/>
                <a:t>  </a:t>
              </a:r>
              <a:r>
                <a:rPr lang="en-US" b="1" dirty="0"/>
                <a:t>Populations of </a:t>
              </a:r>
              <a:r>
                <a:rPr lang="en-US" b="1" dirty="0" smtClean="0"/>
                <a:t>Species</a:t>
              </a:r>
              <a:endParaRPr lang="en-US" b="1" dirty="0"/>
            </a:p>
          </p:txBody>
        </p:sp>
      </p:grpSp>
      <p:sp>
        <p:nvSpPr>
          <p:cNvPr id="5" name="TextBox 4"/>
          <p:cNvSpPr txBox="1"/>
          <p:nvPr/>
        </p:nvSpPr>
        <p:spPr>
          <a:xfrm>
            <a:off x="496456" y="5530334"/>
            <a:ext cx="8342744"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Population-level behavior occurs at all levels: interactions at different levels are key</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Broader ‘systems-level’ thinking is needed to cross boundaries, draw inferences</a:t>
            </a:r>
            <a:endParaRPr lang="en-US" dirty="0"/>
          </a:p>
        </p:txBody>
      </p:sp>
    </p:spTree>
    <p:extLst>
      <p:ext uri="{BB962C8B-B14F-4D97-AF65-F5344CB8AC3E}">
        <p14:creationId xmlns:p14="http://schemas.microsoft.com/office/powerpoint/2010/main" val="229361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195449" y="1371600"/>
            <a:ext cx="8746752"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pitchFamily="34" charset="0"/>
              </a:defRPr>
            </a:lvl1pPr>
            <a:lvl2pPr marL="800100" indent="-34290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buFontTx/>
              <a:buChar char="•"/>
            </a:pPr>
            <a:r>
              <a:rPr lang="en-US" altLang="en-US" sz="2400" dirty="0">
                <a:cs typeface="Arial" pitchFamily="34" charset="0"/>
              </a:rPr>
              <a:t>How do species develop? The compilation of functionally-significant mutations and selection/adaptation?</a:t>
            </a:r>
          </a:p>
          <a:p>
            <a:pPr algn="just" eaLnBrk="1" hangingPunct="1">
              <a:spcBef>
                <a:spcPct val="50000"/>
              </a:spcBef>
              <a:buFontTx/>
              <a:buChar char="•"/>
            </a:pPr>
            <a:r>
              <a:rPr lang="en-US" altLang="en-US" sz="2400" dirty="0">
                <a:cs typeface="Arial" pitchFamily="34" charset="0"/>
              </a:rPr>
              <a:t>Mutation rate would have to be too high to explain all variation exhibited by a species</a:t>
            </a:r>
          </a:p>
          <a:p>
            <a:pPr algn="just" eaLnBrk="1" hangingPunct="1">
              <a:spcBef>
                <a:spcPct val="50000"/>
              </a:spcBef>
              <a:buFontTx/>
              <a:buChar char="•"/>
            </a:pPr>
            <a:r>
              <a:rPr lang="en-US" altLang="en-US" sz="2400" dirty="0">
                <a:cs typeface="Arial" pitchFamily="34" charset="0"/>
              </a:rPr>
              <a:t>Sewall Wright devised brilliant theorems to explain the development of new phenotypes, speciation, and </a:t>
            </a:r>
            <a:r>
              <a:rPr lang="en-US" altLang="en-US" sz="2400" dirty="0" smtClean="0">
                <a:cs typeface="Arial" pitchFamily="34" charset="0"/>
              </a:rPr>
              <a:t>adaptive </a:t>
            </a:r>
            <a:r>
              <a:rPr lang="en-US" altLang="en-US" sz="2400" dirty="0">
                <a:cs typeface="Arial" pitchFamily="34" charset="0"/>
              </a:rPr>
              <a:t>forces (The “Shifting Balance of Evolution Theory”).</a:t>
            </a:r>
          </a:p>
          <a:p>
            <a:pPr algn="just" eaLnBrk="1" hangingPunct="1">
              <a:spcBef>
                <a:spcPct val="50000"/>
              </a:spcBef>
              <a:buFontTx/>
              <a:buChar char="•"/>
            </a:pPr>
            <a:r>
              <a:rPr lang="en-US" altLang="en-US" sz="2400" dirty="0">
                <a:cs typeface="Arial" pitchFamily="34" charset="0"/>
              </a:rPr>
              <a:t>Wright’s Theory Emphasizes:</a:t>
            </a:r>
          </a:p>
          <a:p>
            <a:pPr lvl="1" algn="just" eaLnBrk="1" hangingPunct="1">
              <a:spcBef>
                <a:spcPct val="50000"/>
              </a:spcBef>
              <a:buFontTx/>
              <a:buAutoNum type="arabicPeriod"/>
            </a:pPr>
            <a:r>
              <a:rPr lang="en-US" altLang="en-US" sz="2000" dirty="0">
                <a:cs typeface="Arial" pitchFamily="34" charset="0"/>
              </a:rPr>
              <a:t>Random processes, not directed processes</a:t>
            </a:r>
          </a:p>
          <a:p>
            <a:pPr lvl="1" algn="just" eaLnBrk="1" hangingPunct="1">
              <a:spcBef>
                <a:spcPct val="50000"/>
              </a:spcBef>
              <a:buFontTx/>
              <a:buAutoNum type="arabicPeriod"/>
            </a:pPr>
            <a:r>
              <a:rPr lang="en-US" altLang="en-US" sz="2000" dirty="0">
                <a:cs typeface="Arial" pitchFamily="34" charset="0"/>
              </a:rPr>
              <a:t>Combinations of mutations, not new mutations</a:t>
            </a:r>
          </a:p>
          <a:p>
            <a:pPr lvl="1" algn="just" eaLnBrk="1" hangingPunct="1">
              <a:spcBef>
                <a:spcPct val="50000"/>
              </a:spcBef>
              <a:buFontTx/>
              <a:buAutoNum type="arabicPeriod"/>
            </a:pPr>
            <a:r>
              <a:rPr lang="en-US" altLang="en-US" sz="2000" dirty="0">
                <a:cs typeface="Arial" pitchFamily="34" charset="0"/>
              </a:rPr>
              <a:t>Epistasis not single gene actions</a:t>
            </a:r>
          </a:p>
        </p:txBody>
      </p:sp>
      <p:sp>
        <p:nvSpPr>
          <p:cNvPr id="20483" name="Text Box 3"/>
          <p:cNvSpPr txBox="1">
            <a:spLocks noChangeArrowheads="1"/>
          </p:cNvSpPr>
          <p:nvPr/>
        </p:nvSpPr>
        <p:spPr bwMode="auto">
          <a:xfrm>
            <a:off x="195448" y="228600"/>
            <a:ext cx="874675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cs typeface="Arial" pitchFamily="34" charset="0"/>
              </a:rPr>
              <a:t>How is genotypic/phenotypic differentiation maintained?</a:t>
            </a:r>
          </a:p>
          <a:p>
            <a:pPr algn="ctr" eaLnBrk="1" hangingPunct="1"/>
            <a:r>
              <a:rPr lang="en-US" altLang="en-US" sz="2400" dirty="0">
                <a:latin typeface="Calibri" panose="020F0502020204030204" pitchFamily="34" charset="0"/>
                <a:cs typeface="Arial" pitchFamily="34" charset="0"/>
              </a:rPr>
              <a:t>(population genetics, speciation, and mutation rates)</a:t>
            </a:r>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549" y="4876800"/>
            <a:ext cx="2819400" cy="140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3214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7"/>
          <p:cNvSpPr txBox="1">
            <a:spLocks noChangeArrowheads="1"/>
          </p:cNvSpPr>
          <p:nvPr/>
        </p:nvSpPr>
        <p:spPr bwMode="auto">
          <a:xfrm>
            <a:off x="304800" y="230863"/>
            <a:ext cx="8571514" cy="523220"/>
          </a:xfrm>
          <a:prstGeom prst="rect">
            <a:avLst/>
          </a:prstGeom>
          <a:noFill/>
          <a:ln w="9525">
            <a:noFill/>
            <a:miter lim="800000"/>
            <a:headEnd/>
            <a:tailEnd/>
          </a:ln>
        </p:spPr>
        <p:txBody>
          <a:bodyPr wrap="none">
            <a:prstTxWarp prst="textNoShape">
              <a:avLst/>
            </a:prstTxWarp>
            <a:spAutoFit/>
          </a:bodyPr>
          <a:lstStyle/>
          <a:p>
            <a:r>
              <a:rPr lang="en-US" sz="2800" b="1" dirty="0" smtClean="0"/>
              <a:t>With Enough Markers, Populations Can Be Distinguished</a:t>
            </a:r>
            <a:endParaRPr lang="en-US" sz="2800" b="1" dirty="0"/>
          </a:p>
        </p:txBody>
      </p:sp>
      <p:pic>
        <p:nvPicPr>
          <p:cNvPr id="181252" name="Picture 10"/>
          <p:cNvPicPr>
            <a:picLocks noChangeAspect="1" noChangeArrowheads="1"/>
          </p:cNvPicPr>
          <p:nvPr/>
        </p:nvPicPr>
        <p:blipFill>
          <a:blip r:embed="rId2"/>
          <a:srcRect/>
          <a:stretch>
            <a:fillRect/>
          </a:stretch>
        </p:blipFill>
        <p:spPr bwMode="auto">
          <a:xfrm>
            <a:off x="3352800" y="838198"/>
            <a:ext cx="5638800" cy="5815015"/>
          </a:xfrm>
          <a:prstGeom prst="rect">
            <a:avLst/>
          </a:prstGeom>
          <a:noFill/>
          <a:ln w="9525">
            <a:noFill/>
            <a:miter lim="800000"/>
            <a:headEnd/>
            <a:tailEnd/>
          </a:ln>
        </p:spPr>
      </p:pic>
      <p:pic>
        <p:nvPicPr>
          <p:cNvPr id="181251" name="Picture 9"/>
          <p:cNvPicPr>
            <a:picLocks noChangeAspect="1" noChangeArrowheads="1"/>
          </p:cNvPicPr>
          <p:nvPr/>
        </p:nvPicPr>
        <p:blipFill>
          <a:blip r:embed="rId3"/>
          <a:srcRect/>
          <a:stretch>
            <a:fillRect/>
          </a:stretch>
        </p:blipFill>
        <p:spPr bwMode="auto">
          <a:xfrm>
            <a:off x="152400" y="1600200"/>
            <a:ext cx="4303689" cy="1368466"/>
          </a:xfrm>
          <a:prstGeom prst="rect">
            <a:avLst/>
          </a:prstGeom>
          <a:noFill/>
          <a:ln w="9525">
            <a:noFill/>
            <a:miter lim="800000"/>
            <a:headEnd/>
            <a:tailEnd/>
          </a:ln>
        </p:spPr>
      </p:pic>
    </p:spTree>
    <p:extLst>
      <p:ext uri="{BB962C8B-B14F-4D97-AF65-F5344CB8AC3E}">
        <p14:creationId xmlns:p14="http://schemas.microsoft.com/office/powerpoint/2010/main" val="8126641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87000">
              <a:schemeClr val="tx1">
                <a:lumMod val="85000"/>
                <a:lumOff val="15000"/>
              </a:schemeClr>
            </a:gs>
            <a:gs pos="9000">
              <a:srgbClr val="D4DEFF"/>
            </a:gs>
            <a:gs pos="55000">
              <a:srgbClr val="D4DEFF"/>
            </a:gs>
            <a:gs pos="26000">
              <a:srgbClr val="96AB94"/>
            </a:gs>
          </a:gsLst>
          <a:lin ang="5400000" scaled="0"/>
        </a:gradFill>
        <a:effectLst/>
      </p:bgPr>
    </p:bg>
    <p:spTree>
      <p:nvGrpSpPr>
        <p:cNvPr id="1" name=""/>
        <p:cNvGrpSpPr/>
        <p:nvPr/>
      </p:nvGrpSpPr>
      <p:grpSpPr>
        <a:xfrm>
          <a:off x="0" y="0"/>
          <a:ext cx="0" cy="0"/>
          <a:chOff x="0" y="0"/>
          <a:chExt cx="0" cy="0"/>
        </a:xfrm>
      </p:grpSpPr>
      <p:grpSp>
        <p:nvGrpSpPr>
          <p:cNvPr id="2" name="Group 158"/>
          <p:cNvGrpSpPr>
            <a:grpSpLocks/>
          </p:cNvGrpSpPr>
          <p:nvPr/>
        </p:nvGrpSpPr>
        <p:grpSpPr bwMode="auto">
          <a:xfrm>
            <a:off x="2819400" y="990600"/>
            <a:ext cx="3646488" cy="1770063"/>
            <a:chOff x="1776" y="624"/>
            <a:chExt cx="2297" cy="1115"/>
          </a:xfrm>
        </p:grpSpPr>
        <p:grpSp>
          <p:nvGrpSpPr>
            <p:cNvPr id="184464" name="Group 146"/>
            <p:cNvGrpSpPr>
              <a:grpSpLocks/>
            </p:cNvGrpSpPr>
            <p:nvPr/>
          </p:nvGrpSpPr>
          <p:grpSpPr bwMode="auto">
            <a:xfrm>
              <a:off x="3536" y="1200"/>
              <a:ext cx="537" cy="539"/>
              <a:chOff x="3552" y="1208"/>
              <a:chExt cx="537" cy="539"/>
            </a:xfrm>
          </p:grpSpPr>
          <p:sp>
            <p:nvSpPr>
              <p:cNvPr id="184482" name="Oval 4"/>
              <p:cNvSpPr>
                <a:spLocks noChangeArrowheads="1"/>
              </p:cNvSpPr>
              <p:nvPr/>
            </p:nvSpPr>
            <p:spPr bwMode="auto">
              <a:xfrm>
                <a:off x="3552" y="1208"/>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83" name="Rectangle 29"/>
              <p:cNvSpPr>
                <a:spLocks noChangeArrowheads="1"/>
              </p:cNvSpPr>
              <p:nvPr/>
            </p:nvSpPr>
            <p:spPr bwMode="auto">
              <a:xfrm>
                <a:off x="3835" y="127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84" name="Text Box 45"/>
              <p:cNvSpPr txBox="1">
                <a:spLocks noChangeArrowheads="1"/>
              </p:cNvSpPr>
              <p:nvPr/>
            </p:nvSpPr>
            <p:spPr bwMode="auto">
              <a:xfrm>
                <a:off x="3776" y="146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85" name="Text Box 46"/>
              <p:cNvSpPr txBox="1">
                <a:spLocks noChangeArrowheads="1"/>
              </p:cNvSpPr>
              <p:nvPr/>
            </p:nvSpPr>
            <p:spPr bwMode="auto">
              <a:xfrm>
                <a:off x="3558" y="136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86" name="Rectangle 55"/>
              <p:cNvSpPr>
                <a:spLocks noChangeArrowheads="1"/>
              </p:cNvSpPr>
              <p:nvPr/>
            </p:nvSpPr>
            <p:spPr bwMode="auto">
              <a:xfrm>
                <a:off x="3611" y="1555"/>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87" name="Rectangle 56"/>
              <p:cNvSpPr>
                <a:spLocks noChangeArrowheads="1"/>
              </p:cNvSpPr>
              <p:nvPr/>
            </p:nvSpPr>
            <p:spPr bwMode="auto">
              <a:xfrm>
                <a:off x="3696" y="1261"/>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88" name="Rectangle 64"/>
              <p:cNvSpPr>
                <a:spLocks noChangeArrowheads="1"/>
              </p:cNvSpPr>
              <p:nvPr/>
            </p:nvSpPr>
            <p:spPr bwMode="auto">
              <a:xfrm>
                <a:off x="3904" y="135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89" name="Rectangle 65"/>
              <p:cNvSpPr>
                <a:spLocks noChangeArrowheads="1"/>
              </p:cNvSpPr>
              <p:nvPr/>
            </p:nvSpPr>
            <p:spPr bwMode="auto">
              <a:xfrm>
                <a:off x="3680" y="138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90" name="Rectangle 67"/>
              <p:cNvSpPr>
                <a:spLocks noChangeArrowheads="1"/>
              </p:cNvSpPr>
              <p:nvPr/>
            </p:nvSpPr>
            <p:spPr bwMode="auto">
              <a:xfrm>
                <a:off x="3744" y="15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91" name="Rectangle 69"/>
              <p:cNvSpPr>
                <a:spLocks noChangeArrowheads="1"/>
              </p:cNvSpPr>
              <p:nvPr/>
            </p:nvSpPr>
            <p:spPr bwMode="auto">
              <a:xfrm>
                <a:off x="3600" y="125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92" name="Rectangle 70"/>
              <p:cNvSpPr>
                <a:spLocks noChangeArrowheads="1"/>
              </p:cNvSpPr>
              <p:nvPr/>
            </p:nvSpPr>
            <p:spPr bwMode="auto">
              <a:xfrm>
                <a:off x="3920" y="149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grpSp>
        <p:sp>
          <p:nvSpPr>
            <p:cNvPr id="184465" name="Line 106"/>
            <p:cNvSpPr>
              <a:spLocks noChangeShapeType="1"/>
            </p:cNvSpPr>
            <p:nvPr/>
          </p:nvSpPr>
          <p:spPr bwMode="auto">
            <a:xfrm flipV="1">
              <a:off x="2176" y="656"/>
              <a:ext cx="328" cy="240"/>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466" name="Group 157"/>
            <p:cNvGrpSpPr>
              <a:grpSpLocks/>
            </p:cNvGrpSpPr>
            <p:nvPr/>
          </p:nvGrpSpPr>
          <p:grpSpPr bwMode="auto">
            <a:xfrm>
              <a:off x="1776" y="856"/>
              <a:ext cx="528" cy="528"/>
              <a:chOff x="1776" y="856"/>
              <a:chExt cx="528" cy="528"/>
            </a:xfrm>
          </p:grpSpPr>
          <p:sp>
            <p:nvSpPr>
              <p:cNvPr id="184468" name="Oval 3"/>
              <p:cNvSpPr>
                <a:spLocks noChangeArrowheads="1"/>
              </p:cNvSpPr>
              <p:nvPr/>
            </p:nvSpPr>
            <p:spPr bwMode="auto">
              <a:xfrm>
                <a:off x="1776" y="856"/>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a:endParaRPr lang="en-US" sz="1800" u="sng">
                  <a:solidFill>
                    <a:schemeClr val="bg1"/>
                  </a:solidFill>
                  <a:ea typeface="Arial" charset="0"/>
                  <a:cs typeface="Arial" charset="0"/>
                </a:endParaRPr>
              </a:p>
            </p:txBody>
          </p:sp>
          <p:sp>
            <p:nvSpPr>
              <p:cNvPr id="184469" name="Rectangle 11"/>
              <p:cNvSpPr>
                <a:spLocks noChangeArrowheads="1"/>
              </p:cNvSpPr>
              <p:nvPr/>
            </p:nvSpPr>
            <p:spPr bwMode="auto">
              <a:xfrm>
                <a:off x="1968" y="85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70" name="Text Box 20"/>
              <p:cNvSpPr txBox="1">
                <a:spLocks noChangeArrowheads="1"/>
              </p:cNvSpPr>
              <p:nvPr/>
            </p:nvSpPr>
            <p:spPr bwMode="auto">
              <a:xfrm>
                <a:off x="2064" y="1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71" name="Text Box 21"/>
              <p:cNvSpPr txBox="1">
                <a:spLocks noChangeArrowheads="1"/>
              </p:cNvSpPr>
              <p:nvPr/>
            </p:nvSpPr>
            <p:spPr bwMode="auto">
              <a:xfrm>
                <a:off x="1872" y="1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endParaRPr lang="en-US" sz="1800">
                  <a:latin typeface="Tahoma" charset="0"/>
                  <a:ea typeface="Arial" charset="0"/>
                  <a:cs typeface="Arial" charset="0"/>
                </a:endParaRPr>
              </a:p>
            </p:txBody>
          </p:sp>
          <p:sp>
            <p:nvSpPr>
              <p:cNvPr id="184472" name="Text Box 22"/>
              <p:cNvSpPr txBox="1">
                <a:spLocks noChangeArrowheads="1"/>
              </p:cNvSpPr>
              <p:nvPr/>
            </p:nvSpPr>
            <p:spPr bwMode="auto">
              <a:xfrm>
                <a:off x="1776" y="95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73" name="Text Box 23"/>
              <p:cNvSpPr txBox="1">
                <a:spLocks noChangeArrowheads="1"/>
              </p:cNvSpPr>
              <p:nvPr/>
            </p:nvSpPr>
            <p:spPr bwMode="auto">
              <a:xfrm>
                <a:off x="2064" y="100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74" name="Rectangle 27"/>
              <p:cNvSpPr>
                <a:spLocks noChangeArrowheads="1"/>
              </p:cNvSpPr>
              <p:nvPr/>
            </p:nvSpPr>
            <p:spPr bwMode="auto">
              <a:xfrm>
                <a:off x="1968" y="114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75" name="Rectangle 28"/>
              <p:cNvSpPr>
                <a:spLocks noChangeArrowheads="1"/>
              </p:cNvSpPr>
              <p:nvPr/>
            </p:nvSpPr>
            <p:spPr bwMode="auto">
              <a:xfrm>
                <a:off x="2064" y="90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76" name="Rectangle 30"/>
              <p:cNvSpPr>
                <a:spLocks noChangeArrowheads="1"/>
              </p:cNvSpPr>
              <p:nvPr/>
            </p:nvSpPr>
            <p:spPr bwMode="auto">
              <a:xfrm>
                <a:off x="1920" y="1000"/>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77" name="Rectangle 31"/>
              <p:cNvSpPr>
                <a:spLocks noChangeArrowheads="1"/>
              </p:cNvSpPr>
              <p:nvPr/>
            </p:nvSpPr>
            <p:spPr bwMode="auto">
              <a:xfrm>
                <a:off x="1776" y="1096"/>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78" name="Rectangle 37"/>
              <p:cNvSpPr>
                <a:spLocks noChangeArrowheads="1"/>
              </p:cNvSpPr>
              <p:nvPr/>
            </p:nvSpPr>
            <p:spPr bwMode="auto">
              <a:xfrm>
                <a:off x="1872" y="85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nvGrpSpPr>
              <p:cNvPr id="184479" name="Group 42"/>
              <p:cNvGrpSpPr>
                <a:grpSpLocks/>
              </p:cNvGrpSpPr>
              <p:nvPr/>
            </p:nvGrpSpPr>
            <p:grpSpPr bwMode="auto">
              <a:xfrm>
                <a:off x="2132" y="1112"/>
                <a:ext cx="163" cy="155"/>
                <a:chOff x="1976" y="932"/>
                <a:chExt cx="163" cy="155"/>
              </a:xfrm>
            </p:grpSpPr>
            <p:sp>
              <p:nvSpPr>
                <p:cNvPr id="184480" name="Rectangle 43"/>
                <p:cNvSpPr>
                  <a:spLocks noChangeArrowheads="1"/>
                </p:cNvSpPr>
                <p:nvPr/>
              </p:nvSpPr>
              <p:spPr bwMode="auto">
                <a:xfrm>
                  <a:off x="2016" y="960"/>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481" name="Rectangle 44"/>
                <p:cNvSpPr>
                  <a:spLocks noChangeArrowheads="1"/>
                </p:cNvSpPr>
                <p:nvPr/>
              </p:nvSpPr>
              <p:spPr bwMode="auto">
                <a:xfrm>
                  <a:off x="1976" y="93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sp>
          <p:nvSpPr>
            <p:cNvPr id="184467" name="Line 110"/>
            <p:cNvSpPr>
              <a:spLocks noChangeShapeType="1"/>
            </p:cNvSpPr>
            <p:nvPr/>
          </p:nvSpPr>
          <p:spPr bwMode="auto">
            <a:xfrm>
              <a:off x="2952" y="624"/>
              <a:ext cx="656" cy="65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184323" name="Group 144"/>
          <p:cNvGrpSpPr>
            <a:grpSpLocks/>
          </p:cNvGrpSpPr>
          <p:nvPr/>
        </p:nvGrpSpPr>
        <p:grpSpPr bwMode="auto">
          <a:xfrm>
            <a:off x="3822700" y="228600"/>
            <a:ext cx="1054100" cy="1006475"/>
            <a:chOff x="2408" y="144"/>
            <a:chExt cx="664" cy="634"/>
          </a:xfrm>
        </p:grpSpPr>
        <p:sp>
          <p:nvSpPr>
            <p:cNvPr id="184447" name="Oval 2"/>
            <p:cNvSpPr>
              <a:spLocks noChangeArrowheads="1"/>
            </p:cNvSpPr>
            <p:nvPr/>
          </p:nvSpPr>
          <p:spPr bwMode="auto">
            <a:xfrm>
              <a:off x="2448" y="144"/>
              <a:ext cx="624" cy="62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48" name="Rectangle 13"/>
            <p:cNvSpPr>
              <a:spLocks noChangeArrowheads="1"/>
            </p:cNvSpPr>
            <p:nvPr/>
          </p:nvSpPr>
          <p:spPr bwMode="auto">
            <a:xfrm>
              <a:off x="2408" y="40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49" name="Rectangle 14"/>
            <p:cNvSpPr>
              <a:spLocks noChangeArrowheads="1"/>
            </p:cNvSpPr>
            <p:nvPr/>
          </p:nvSpPr>
          <p:spPr bwMode="auto">
            <a:xfrm>
              <a:off x="2736" y="43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50" name="Rectangle 15"/>
            <p:cNvSpPr>
              <a:spLocks noChangeArrowheads="1"/>
            </p:cNvSpPr>
            <p:nvPr/>
          </p:nvSpPr>
          <p:spPr bwMode="auto">
            <a:xfrm>
              <a:off x="2512" y="45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51" name="Text Box 16"/>
            <p:cNvSpPr txBox="1">
              <a:spLocks noChangeArrowheads="1"/>
            </p:cNvSpPr>
            <p:nvPr/>
          </p:nvSpPr>
          <p:spPr bwMode="auto">
            <a:xfrm>
              <a:off x="2736" y="14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52" name="Text Box 17"/>
            <p:cNvSpPr txBox="1">
              <a:spLocks noChangeArrowheads="1"/>
            </p:cNvSpPr>
            <p:nvPr/>
          </p:nvSpPr>
          <p:spPr bwMode="auto">
            <a:xfrm>
              <a:off x="2448" y="28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53" name="Rectangle 24"/>
            <p:cNvSpPr>
              <a:spLocks noChangeArrowheads="1"/>
            </p:cNvSpPr>
            <p:nvPr/>
          </p:nvSpPr>
          <p:spPr bwMode="auto">
            <a:xfrm>
              <a:off x="2736" y="24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4" name="Rectangle 25"/>
            <p:cNvSpPr>
              <a:spLocks noChangeArrowheads="1"/>
            </p:cNvSpPr>
            <p:nvPr/>
          </p:nvSpPr>
          <p:spPr bwMode="auto">
            <a:xfrm>
              <a:off x="2736" y="52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5" name="Rectangle 26"/>
            <p:cNvSpPr>
              <a:spLocks noChangeArrowheads="1"/>
            </p:cNvSpPr>
            <p:nvPr/>
          </p:nvSpPr>
          <p:spPr bwMode="auto">
            <a:xfrm>
              <a:off x="2544" y="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6" name="Rectangle 32"/>
            <p:cNvSpPr>
              <a:spLocks noChangeArrowheads="1"/>
            </p:cNvSpPr>
            <p:nvPr/>
          </p:nvSpPr>
          <p:spPr bwMode="auto">
            <a:xfrm>
              <a:off x="2848" y="264"/>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7" name="Rectangle 33"/>
            <p:cNvSpPr>
              <a:spLocks noChangeArrowheads="1"/>
            </p:cNvSpPr>
            <p:nvPr/>
          </p:nvSpPr>
          <p:spPr bwMode="auto">
            <a:xfrm>
              <a:off x="2832" y="528"/>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8" name="Rectangle 34"/>
            <p:cNvSpPr>
              <a:spLocks noChangeArrowheads="1"/>
            </p:cNvSpPr>
            <p:nvPr/>
          </p:nvSpPr>
          <p:spPr bwMode="auto">
            <a:xfrm>
              <a:off x="2784" y="336"/>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9" name="Rectangle 35"/>
            <p:cNvSpPr>
              <a:spLocks noChangeArrowheads="1"/>
            </p:cNvSpPr>
            <p:nvPr/>
          </p:nvSpPr>
          <p:spPr bwMode="auto">
            <a:xfrm>
              <a:off x="2560" y="600"/>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0" name="Rectangle 38"/>
            <p:cNvSpPr>
              <a:spLocks noChangeArrowheads="1"/>
            </p:cNvSpPr>
            <p:nvPr/>
          </p:nvSpPr>
          <p:spPr bwMode="auto">
            <a:xfrm>
              <a:off x="2592" y="432"/>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1" name="Rectangle 39"/>
            <p:cNvSpPr>
              <a:spLocks noChangeArrowheads="1"/>
            </p:cNvSpPr>
            <p:nvPr/>
          </p:nvSpPr>
          <p:spPr bwMode="auto">
            <a:xfrm>
              <a:off x="2896" y="408"/>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2" name="Rectangle 40"/>
            <p:cNvSpPr>
              <a:spLocks noChangeArrowheads="1"/>
            </p:cNvSpPr>
            <p:nvPr/>
          </p:nvSpPr>
          <p:spPr bwMode="auto">
            <a:xfrm>
              <a:off x="2736" y="624"/>
              <a:ext cx="169"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63" name="Rectangle 41"/>
            <p:cNvSpPr>
              <a:spLocks noChangeArrowheads="1"/>
            </p:cNvSpPr>
            <p:nvPr/>
          </p:nvSpPr>
          <p:spPr bwMode="auto">
            <a:xfrm>
              <a:off x="2560" y="312"/>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nvGrpSpPr>
          <p:cNvPr id="7" name="Group 160"/>
          <p:cNvGrpSpPr>
            <a:grpSpLocks/>
          </p:cNvGrpSpPr>
          <p:nvPr/>
        </p:nvGrpSpPr>
        <p:grpSpPr bwMode="auto">
          <a:xfrm>
            <a:off x="3352800" y="3657600"/>
            <a:ext cx="3729038" cy="1231900"/>
            <a:chOff x="2112" y="2304"/>
            <a:chExt cx="2349" cy="776"/>
          </a:xfrm>
        </p:grpSpPr>
        <p:sp>
          <p:nvSpPr>
            <p:cNvPr id="184420" name="Line 120"/>
            <p:cNvSpPr>
              <a:spLocks noChangeShapeType="1"/>
            </p:cNvSpPr>
            <p:nvPr/>
          </p:nvSpPr>
          <p:spPr bwMode="auto">
            <a:xfrm>
              <a:off x="2112" y="2304"/>
              <a:ext cx="88" cy="16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421" name="Line 113"/>
            <p:cNvSpPr>
              <a:spLocks noChangeShapeType="1"/>
            </p:cNvSpPr>
            <p:nvPr/>
          </p:nvSpPr>
          <p:spPr bwMode="auto">
            <a:xfrm>
              <a:off x="3840" y="2368"/>
              <a:ext cx="360" cy="13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422" name="Line 117"/>
            <p:cNvSpPr>
              <a:spLocks noChangeShapeType="1"/>
            </p:cNvSpPr>
            <p:nvPr/>
          </p:nvSpPr>
          <p:spPr bwMode="auto">
            <a:xfrm flipH="1">
              <a:off x="3616" y="2448"/>
              <a:ext cx="24" cy="13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423" name="Group 153"/>
            <p:cNvGrpSpPr>
              <a:grpSpLocks/>
            </p:cNvGrpSpPr>
            <p:nvPr/>
          </p:nvGrpSpPr>
          <p:grpSpPr bwMode="auto">
            <a:xfrm>
              <a:off x="4157" y="2424"/>
              <a:ext cx="304" cy="288"/>
              <a:chOff x="4157" y="2424"/>
              <a:chExt cx="304" cy="288"/>
            </a:xfrm>
          </p:grpSpPr>
          <p:sp>
            <p:nvSpPr>
              <p:cNvPr id="184444" name="Oval 83"/>
              <p:cNvSpPr>
                <a:spLocks noChangeArrowheads="1"/>
              </p:cNvSpPr>
              <p:nvPr/>
            </p:nvSpPr>
            <p:spPr bwMode="auto">
              <a:xfrm>
                <a:off x="4157" y="2424"/>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45" name="Rectangle 84"/>
              <p:cNvSpPr>
                <a:spLocks noChangeArrowheads="1"/>
              </p:cNvSpPr>
              <p:nvPr/>
            </p:nvSpPr>
            <p:spPr bwMode="auto">
              <a:xfrm>
                <a:off x="4189" y="246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46" name="Rectangle 85"/>
              <p:cNvSpPr>
                <a:spLocks noChangeArrowheads="1"/>
              </p:cNvSpPr>
              <p:nvPr/>
            </p:nvSpPr>
            <p:spPr bwMode="auto">
              <a:xfrm>
                <a:off x="4297" y="252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nvGrpSpPr>
            <p:cNvPr id="184424" name="Group 155"/>
            <p:cNvGrpSpPr>
              <a:grpSpLocks/>
            </p:cNvGrpSpPr>
            <p:nvPr/>
          </p:nvGrpSpPr>
          <p:grpSpPr bwMode="auto">
            <a:xfrm>
              <a:off x="3312" y="2552"/>
              <a:ext cx="528" cy="528"/>
              <a:chOff x="3312" y="2552"/>
              <a:chExt cx="528" cy="528"/>
            </a:xfrm>
          </p:grpSpPr>
          <p:sp>
            <p:nvSpPr>
              <p:cNvPr id="184437" name="Oval 7"/>
              <p:cNvSpPr>
                <a:spLocks noChangeArrowheads="1"/>
              </p:cNvSpPr>
              <p:nvPr/>
            </p:nvSpPr>
            <p:spPr bwMode="auto">
              <a:xfrm>
                <a:off x="3312" y="2552"/>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38" name="Rectangle 75"/>
              <p:cNvSpPr>
                <a:spLocks noChangeArrowheads="1"/>
              </p:cNvSpPr>
              <p:nvPr/>
            </p:nvSpPr>
            <p:spPr bwMode="auto">
              <a:xfrm>
                <a:off x="3359" y="276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9" name="Rectangle 81"/>
              <p:cNvSpPr>
                <a:spLocks noChangeArrowheads="1"/>
              </p:cNvSpPr>
              <p:nvPr/>
            </p:nvSpPr>
            <p:spPr bwMode="auto">
              <a:xfrm>
                <a:off x="3637" y="280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0" name="Rectangle 86"/>
              <p:cNvSpPr>
                <a:spLocks noChangeArrowheads="1"/>
              </p:cNvSpPr>
              <p:nvPr/>
            </p:nvSpPr>
            <p:spPr bwMode="auto">
              <a:xfrm>
                <a:off x="3440" y="286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1" name="Rectangle 87"/>
              <p:cNvSpPr>
                <a:spLocks noChangeArrowheads="1"/>
              </p:cNvSpPr>
              <p:nvPr/>
            </p:nvSpPr>
            <p:spPr bwMode="auto">
              <a:xfrm>
                <a:off x="3589" y="259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2" name="Rectangle 88"/>
              <p:cNvSpPr>
                <a:spLocks noChangeArrowheads="1"/>
              </p:cNvSpPr>
              <p:nvPr/>
            </p:nvSpPr>
            <p:spPr bwMode="auto">
              <a:xfrm>
                <a:off x="3504" y="2784"/>
                <a:ext cx="165"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ea typeface="Arial" charset="0"/>
                    <a:cs typeface="Arial" charset="0"/>
                  </a:rPr>
                  <a:t>T</a:t>
                </a:r>
              </a:p>
            </p:txBody>
          </p:sp>
          <p:sp>
            <p:nvSpPr>
              <p:cNvPr id="184443" name="Rectangle 89"/>
              <p:cNvSpPr>
                <a:spLocks noChangeArrowheads="1"/>
              </p:cNvSpPr>
              <p:nvPr/>
            </p:nvSpPr>
            <p:spPr bwMode="auto">
              <a:xfrm>
                <a:off x="3360" y="259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nvGrpSpPr>
            <p:cNvPr id="184425" name="Group 154"/>
            <p:cNvGrpSpPr>
              <a:grpSpLocks/>
            </p:cNvGrpSpPr>
            <p:nvPr/>
          </p:nvGrpSpPr>
          <p:grpSpPr bwMode="auto">
            <a:xfrm>
              <a:off x="2112" y="2360"/>
              <a:ext cx="624" cy="624"/>
              <a:chOff x="2112" y="2360"/>
              <a:chExt cx="624" cy="624"/>
            </a:xfrm>
          </p:grpSpPr>
          <p:sp>
            <p:nvSpPr>
              <p:cNvPr id="184426" name="Oval 92"/>
              <p:cNvSpPr>
                <a:spLocks noChangeArrowheads="1"/>
              </p:cNvSpPr>
              <p:nvPr/>
            </p:nvSpPr>
            <p:spPr bwMode="auto">
              <a:xfrm>
                <a:off x="2112" y="2360"/>
                <a:ext cx="624" cy="624"/>
              </a:xfrm>
              <a:prstGeom prst="ellipse">
                <a:avLst/>
              </a:prstGeom>
              <a:solidFill>
                <a:schemeClr val="bg1"/>
              </a:solidFill>
              <a:ln w="12700">
                <a:solidFill>
                  <a:schemeClr val="tx1"/>
                </a:solidFill>
                <a:round/>
                <a:headEnd/>
                <a:tailEnd/>
              </a:ln>
            </p:spPr>
            <p:txBody>
              <a:bodyPr wrap="none" anchor="ctr">
                <a:prstTxWarp prst="textNoShape">
                  <a:avLst/>
                </a:prstTxWarp>
              </a:bodyPr>
              <a:lstStyle/>
              <a:p>
                <a:endParaRPr lang="en-US" sz="1800"/>
              </a:p>
            </p:txBody>
          </p:sp>
          <p:sp>
            <p:nvSpPr>
              <p:cNvPr id="184427" name="Text Box 93"/>
              <p:cNvSpPr txBox="1">
                <a:spLocks noChangeArrowheads="1"/>
              </p:cNvSpPr>
              <p:nvPr/>
            </p:nvSpPr>
            <p:spPr bwMode="auto">
              <a:xfrm>
                <a:off x="2261" y="2805"/>
                <a:ext cx="164"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28" name="Rectangle 94"/>
              <p:cNvSpPr>
                <a:spLocks noChangeArrowheads="1"/>
              </p:cNvSpPr>
              <p:nvPr/>
            </p:nvSpPr>
            <p:spPr bwMode="auto">
              <a:xfrm>
                <a:off x="2283" y="2611"/>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29" name="Text Box 95"/>
              <p:cNvSpPr txBox="1">
                <a:spLocks noChangeArrowheads="1"/>
              </p:cNvSpPr>
              <p:nvPr/>
            </p:nvSpPr>
            <p:spPr bwMode="auto">
              <a:xfrm>
                <a:off x="2560" y="2538"/>
                <a:ext cx="164"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30" name="Rectangle 96"/>
              <p:cNvSpPr>
                <a:spLocks noChangeArrowheads="1"/>
              </p:cNvSpPr>
              <p:nvPr/>
            </p:nvSpPr>
            <p:spPr bwMode="auto">
              <a:xfrm>
                <a:off x="2379" y="2760"/>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1" name="Rectangle 97"/>
              <p:cNvSpPr>
                <a:spLocks noChangeArrowheads="1"/>
              </p:cNvSpPr>
              <p:nvPr/>
            </p:nvSpPr>
            <p:spPr bwMode="auto">
              <a:xfrm>
                <a:off x="2149" y="2739"/>
                <a:ext cx="163"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2" name="Rectangle 98"/>
              <p:cNvSpPr>
                <a:spLocks noChangeArrowheads="1"/>
              </p:cNvSpPr>
              <p:nvPr/>
            </p:nvSpPr>
            <p:spPr bwMode="auto">
              <a:xfrm>
                <a:off x="2421" y="2585"/>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3" name="Rectangle 99"/>
              <p:cNvSpPr>
                <a:spLocks noChangeArrowheads="1"/>
              </p:cNvSpPr>
              <p:nvPr/>
            </p:nvSpPr>
            <p:spPr bwMode="auto">
              <a:xfrm>
                <a:off x="2149" y="2520"/>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4" name="Rectangle 100"/>
              <p:cNvSpPr>
                <a:spLocks noChangeArrowheads="1"/>
              </p:cNvSpPr>
              <p:nvPr/>
            </p:nvSpPr>
            <p:spPr bwMode="auto">
              <a:xfrm>
                <a:off x="2293" y="2398"/>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5" name="Rectangle 101"/>
              <p:cNvSpPr>
                <a:spLocks noChangeArrowheads="1"/>
              </p:cNvSpPr>
              <p:nvPr/>
            </p:nvSpPr>
            <p:spPr bwMode="auto">
              <a:xfrm>
                <a:off x="2512" y="2760"/>
                <a:ext cx="163"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6" name="Rectangle 102"/>
              <p:cNvSpPr>
                <a:spLocks noChangeArrowheads="1"/>
              </p:cNvSpPr>
              <p:nvPr/>
            </p:nvSpPr>
            <p:spPr bwMode="auto">
              <a:xfrm>
                <a:off x="2410" y="2457"/>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grpSp>
        <p:nvGrpSpPr>
          <p:cNvPr id="11" name="Group 143"/>
          <p:cNvGrpSpPr>
            <a:grpSpLocks/>
          </p:cNvGrpSpPr>
          <p:nvPr/>
        </p:nvGrpSpPr>
        <p:grpSpPr bwMode="auto">
          <a:xfrm>
            <a:off x="8023225" y="431800"/>
            <a:ext cx="682625" cy="5948363"/>
            <a:chOff x="5054" y="272"/>
            <a:chExt cx="430" cy="3747"/>
          </a:xfrm>
        </p:grpSpPr>
        <p:sp>
          <p:nvSpPr>
            <p:cNvPr id="184418" name="Line 114"/>
            <p:cNvSpPr>
              <a:spLocks noChangeShapeType="1"/>
            </p:cNvSpPr>
            <p:nvPr/>
          </p:nvSpPr>
          <p:spPr bwMode="auto">
            <a:xfrm>
              <a:off x="5280" y="272"/>
              <a:ext cx="0" cy="3456"/>
            </a:xfrm>
            <a:prstGeom prst="line">
              <a:avLst/>
            </a:prstGeom>
            <a:noFill/>
            <a:ln w="28575">
              <a:solidFill>
                <a:schemeClr val="accent1"/>
              </a:solidFill>
              <a:round/>
              <a:headEnd/>
              <a:tailEnd type="triangle" w="med" len="med"/>
            </a:ln>
          </p:spPr>
          <p:txBody>
            <a:bodyPr wrap="none" anchor="ctr">
              <a:prstTxWarp prst="textNoShape">
                <a:avLst/>
              </a:prstTxWarp>
            </a:bodyPr>
            <a:lstStyle/>
            <a:p>
              <a:endParaRPr lang="en-US"/>
            </a:p>
          </p:txBody>
        </p:sp>
        <p:sp>
          <p:nvSpPr>
            <p:cNvPr id="184419" name="Text Box 115"/>
            <p:cNvSpPr txBox="1">
              <a:spLocks noChangeArrowheads="1"/>
            </p:cNvSpPr>
            <p:nvPr/>
          </p:nvSpPr>
          <p:spPr bwMode="auto">
            <a:xfrm>
              <a:off x="5054" y="3787"/>
              <a:ext cx="430" cy="232"/>
            </a:xfrm>
            <a:prstGeom prst="rect">
              <a:avLst/>
            </a:prstGeom>
            <a:noFill/>
            <a:ln w="9525">
              <a:noFill/>
              <a:miter lim="800000"/>
              <a:headEnd/>
              <a:tailEnd/>
            </a:ln>
          </p:spPr>
          <p:txBody>
            <a:bodyPr wrap="none">
              <a:prstTxWarp prst="textNoShape">
                <a:avLst/>
              </a:prstTxWarp>
              <a:spAutoFit/>
            </a:bodyPr>
            <a:lstStyle/>
            <a:p>
              <a:pPr eaLnBrk="0" hangingPunct="0"/>
              <a:r>
                <a:rPr lang="en-US" sz="1800">
                  <a:solidFill>
                    <a:schemeClr val="accent1"/>
                  </a:solidFill>
                  <a:latin typeface="Tahoma" charset="0"/>
                  <a:ea typeface="Arial" charset="0"/>
                  <a:cs typeface="Arial" charset="0"/>
                </a:rPr>
                <a:t>Time</a:t>
              </a:r>
              <a:endParaRPr lang="en-US" sz="1800">
                <a:latin typeface="Tahoma" charset="0"/>
                <a:ea typeface="Arial" charset="0"/>
                <a:cs typeface="Arial" charset="0"/>
              </a:endParaRPr>
            </a:p>
          </p:txBody>
        </p:sp>
      </p:grpSp>
      <p:grpSp>
        <p:nvGrpSpPr>
          <p:cNvPr id="12" name="Group 162"/>
          <p:cNvGrpSpPr>
            <a:grpSpLocks/>
          </p:cNvGrpSpPr>
          <p:nvPr/>
        </p:nvGrpSpPr>
        <p:grpSpPr bwMode="auto">
          <a:xfrm>
            <a:off x="280988" y="2730500"/>
            <a:ext cx="7146925" cy="3435350"/>
            <a:chOff x="177" y="1720"/>
            <a:chExt cx="4502" cy="2164"/>
          </a:xfrm>
        </p:grpSpPr>
        <p:sp>
          <p:nvSpPr>
            <p:cNvPr id="184405" name="Text Box 116"/>
            <p:cNvSpPr txBox="1">
              <a:spLocks noChangeArrowheads="1"/>
            </p:cNvSpPr>
            <p:nvPr/>
          </p:nvSpPr>
          <p:spPr bwMode="auto">
            <a:xfrm>
              <a:off x="177" y="3555"/>
              <a:ext cx="815" cy="328"/>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solidFill>
                    <a:srgbClr val="FFFF00"/>
                  </a:solidFill>
                  <a:latin typeface="Tahoma" charset="0"/>
                  <a:ea typeface="Arial" charset="0"/>
                  <a:cs typeface="Arial" charset="0"/>
                </a:rPr>
                <a:t>Contemporary</a:t>
              </a:r>
              <a:endParaRPr lang="en-US" sz="1400" dirty="0">
                <a:solidFill>
                  <a:schemeClr val="hlink"/>
                </a:solidFill>
                <a:latin typeface="Tahoma" charset="0"/>
                <a:ea typeface="Arial" charset="0"/>
                <a:cs typeface="Arial" charset="0"/>
              </a:endParaRPr>
            </a:p>
            <a:p>
              <a:pPr algn="ctr" eaLnBrk="0" hangingPunct="0"/>
              <a:r>
                <a:rPr lang="en-US" sz="1400" dirty="0">
                  <a:solidFill>
                    <a:srgbClr val="FFFF00"/>
                  </a:solidFill>
                  <a:latin typeface="Tahoma" charset="0"/>
                  <a:ea typeface="Arial" charset="0"/>
                  <a:cs typeface="Arial" charset="0"/>
                </a:rPr>
                <a:t>Population</a:t>
              </a:r>
              <a:endParaRPr lang="en-US" sz="1800" dirty="0">
                <a:latin typeface="Tahoma" charset="0"/>
                <a:ea typeface="Arial" charset="0"/>
                <a:cs typeface="Arial" charset="0"/>
              </a:endParaRPr>
            </a:p>
          </p:txBody>
        </p:sp>
        <p:sp>
          <p:nvSpPr>
            <p:cNvPr id="184406" name="Line 121"/>
            <p:cNvSpPr>
              <a:spLocks noChangeShapeType="1"/>
            </p:cNvSpPr>
            <p:nvPr/>
          </p:nvSpPr>
          <p:spPr bwMode="auto">
            <a:xfrm>
              <a:off x="1248" y="1720"/>
              <a:ext cx="0" cy="1992"/>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7" name="Line 122"/>
            <p:cNvSpPr>
              <a:spLocks noChangeShapeType="1"/>
            </p:cNvSpPr>
            <p:nvPr/>
          </p:nvSpPr>
          <p:spPr bwMode="auto">
            <a:xfrm>
              <a:off x="4584" y="2144"/>
              <a:ext cx="0" cy="1552"/>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8" name="Line 123"/>
            <p:cNvSpPr>
              <a:spLocks noChangeShapeType="1"/>
            </p:cNvSpPr>
            <p:nvPr/>
          </p:nvSpPr>
          <p:spPr bwMode="auto">
            <a:xfrm>
              <a:off x="4304" y="2728"/>
              <a:ext cx="0" cy="968"/>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9" name="Line 124"/>
            <p:cNvSpPr>
              <a:spLocks noChangeShapeType="1"/>
            </p:cNvSpPr>
            <p:nvPr/>
          </p:nvSpPr>
          <p:spPr bwMode="auto">
            <a:xfrm>
              <a:off x="3568" y="3096"/>
              <a:ext cx="0" cy="600"/>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0" name="Line 125"/>
            <p:cNvSpPr>
              <a:spLocks noChangeShapeType="1"/>
            </p:cNvSpPr>
            <p:nvPr/>
          </p:nvSpPr>
          <p:spPr bwMode="auto">
            <a:xfrm>
              <a:off x="2984" y="3520"/>
              <a:ext cx="0" cy="176"/>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1" name="Line 126"/>
            <p:cNvSpPr>
              <a:spLocks noChangeShapeType="1"/>
            </p:cNvSpPr>
            <p:nvPr/>
          </p:nvSpPr>
          <p:spPr bwMode="auto">
            <a:xfrm>
              <a:off x="2408" y="3008"/>
              <a:ext cx="0" cy="680"/>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2" name="Text Box 127"/>
            <p:cNvSpPr txBox="1">
              <a:spLocks noChangeArrowheads="1"/>
            </p:cNvSpPr>
            <p:nvPr/>
          </p:nvSpPr>
          <p:spPr bwMode="auto">
            <a:xfrm>
              <a:off x="1166"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1</a:t>
              </a:r>
              <a:endParaRPr lang="en-US" sz="1800">
                <a:latin typeface="Tahoma" charset="0"/>
                <a:ea typeface="Arial" charset="0"/>
                <a:cs typeface="Arial" charset="0"/>
              </a:endParaRPr>
            </a:p>
          </p:txBody>
        </p:sp>
        <p:sp>
          <p:nvSpPr>
            <p:cNvPr id="184413" name="Text Box 128"/>
            <p:cNvSpPr txBox="1">
              <a:spLocks noChangeArrowheads="1"/>
            </p:cNvSpPr>
            <p:nvPr/>
          </p:nvSpPr>
          <p:spPr bwMode="auto">
            <a:xfrm>
              <a:off x="2326"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2</a:t>
              </a:r>
              <a:endParaRPr lang="en-US" sz="1800">
                <a:latin typeface="Tahoma" charset="0"/>
                <a:ea typeface="Arial" charset="0"/>
                <a:cs typeface="Arial" charset="0"/>
              </a:endParaRPr>
            </a:p>
          </p:txBody>
        </p:sp>
        <p:sp>
          <p:nvSpPr>
            <p:cNvPr id="184414" name="Text Box 129"/>
            <p:cNvSpPr txBox="1">
              <a:spLocks noChangeArrowheads="1"/>
            </p:cNvSpPr>
            <p:nvPr/>
          </p:nvSpPr>
          <p:spPr bwMode="auto">
            <a:xfrm>
              <a:off x="290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3</a:t>
              </a:r>
              <a:endParaRPr lang="en-US" sz="1400">
                <a:latin typeface="Tahoma" charset="0"/>
                <a:ea typeface="Arial" charset="0"/>
                <a:cs typeface="Arial" charset="0"/>
              </a:endParaRPr>
            </a:p>
          </p:txBody>
        </p:sp>
        <p:sp>
          <p:nvSpPr>
            <p:cNvPr id="184415" name="Text Box 130"/>
            <p:cNvSpPr txBox="1">
              <a:spLocks noChangeArrowheads="1"/>
            </p:cNvSpPr>
            <p:nvPr/>
          </p:nvSpPr>
          <p:spPr bwMode="auto">
            <a:xfrm>
              <a:off x="3478"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4</a:t>
              </a:r>
            </a:p>
          </p:txBody>
        </p:sp>
        <p:sp>
          <p:nvSpPr>
            <p:cNvPr id="184416" name="Text Box 131"/>
            <p:cNvSpPr txBox="1">
              <a:spLocks noChangeArrowheads="1"/>
            </p:cNvSpPr>
            <p:nvPr/>
          </p:nvSpPr>
          <p:spPr bwMode="auto">
            <a:xfrm>
              <a:off x="422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5</a:t>
              </a:r>
              <a:endParaRPr lang="en-US" sz="1800">
                <a:latin typeface="Tahoma" charset="0"/>
                <a:ea typeface="Arial" charset="0"/>
                <a:cs typeface="Arial" charset="0"/>
              </a:endParaRPr>
            </a:p>
          </p:txBody>
        </p:sp>
        <p:sp>
          <p:nvSpPr>
            <p:cNvPr id="184417" name="Text Box 132"/>
            <p:cNvSpPr txBox="1">
              <a:spLocks noChangeArrowheads="1"/>
            </p:cNvSpPr>
            <p:nvPr/>
          </p:nvSpPr>
          <p:spPr bwMode="auto">
            <a:xfrm>
              <a:off x="450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6</a:t>
              </a:r>
              <a:endParaRPr lang="en-US" sz="1800">
                <a:latin typeface="Tahoma" charset="0"/>
                <a:ea typeface="Arial" charset="0"/>
                <a:cs typeface="Arial" charset="0"/>
              </a:endParaRPr>
            </a:p>
          </p:txBody>
        </p:sp>
      </p:grpSp>
      <p:grpSp>
        <p:nvGrpSpPr>
          <p:cNvPr id="13" name="Group 161"/>
          <p:cNvGrpSpPr>
            <a:grpSpLocks/>
          </p:cNvGrpSpPr>
          <p:nvPr/>
        </p:nvGrpSpPr>
        <p:grpSpPr bwMode="auto">
          <a:xfrm>
            <a:off x="4114800" y="4673600"/>
            <a:ext cx="1244600" cy="889000"/>
            <a:chOff x="2592" y="2944"/>
            <a:chExt cx="784" cy="560"/>
          </a:xfrm>
        </p:grpSpPr>
        <p:sp>
          <p:nvSpPr>
            <p:cNvPr id="184390" name="Line 119"/>
            <p:cNvSpPr>
              <a:spLocks noChangeShapeType="1"/>
            </p:cNvSpPr>
            <p:nvPr/>
          </p:nvSpPr>
          <p:spPr bwMode="auto">
            <a:xfrm>
              <a:off x="2592" y="2944"/>
              <a:ext cx="224" cy="160"/>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91" name="Group 156"/>
            <p:cNvGrpSpPr>
              <a:grpSpLocks/>
            </p:cNvGrpSpPr>
            <p:nvPr/>
          </p:nvGrpSpPr>
          <p:grpSpPr bwMode="auto">
            <a:xfrm>
              <a:off x="2743" y="2992"/>
              <a:ext cx="633" cy="512"/>
              <a:chOff x="2743" y="2992"/>
              <a:chExt cx="633" cy="512"/>
            </a:xfrm>
          </p:grpSpPr>
          <p:sp>
            <p:nvSpPr>
              <p:cNvPr id="184392" name="Line 118"/>
              <p:cNvSpPr>
                <a:spLocks noChangeShapeType="1"/>
              </p:cNvSpPr>
              <p:nvPr/>
            </p:nvSpPr>
            <p:spPr bwMode="auto">
              <a:xfrm flipH="1">
                <a:off x="3168" y="2992"/>
                <a:ext cx="208" cy="168"/>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93" name="Oval 10"/>
              <p:cNvSpPr>
                <a:spLocks noChangeArrowheads="1"/>
              </p:cNvSpPr>
              <p:nvPr/>
            </p:nvSpPr>
            <p:spPr bwMode="auto">
              <a:xfrm>
                <a:off x="2744" y="3024"/>
                <a:ext cx="480" cy="48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94" name="Rectangle 12"/>
              <p:cNvSpPr>
                <a:spLocks noChangeArrowheads="1"/>
              </p:cNvSpPr>
              <p:nvPr/>
            </p:nvSpPr>
            <p:spPr bwMode="auto">
              <a:xfrm>
                <a:off x="3073" y="3159"/>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95" name="Rectangle 66"/>
              <p:cNvSpPr>
                <a:spLocks noChangeArrowheads="1"/>
              </p:cNvSpPr>
              <p:nvPr/>
            </p:nvSpPr>
            <p:spPr bwMode="auto">
              <a:xfrm>
                <a:off x="3010" y="3093"/>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6" name="Rectangle 71"/>
              <p:cNvSpPr>
                <a:spLocks noChangeArrowheads="1"/>
              </p:cNvSpPr>
              <p:nvPr/>
            </p:nvSpPr>
            <p:spPr bwMode="auto">
              <a:xfrm>
                <a:off x="2807" y="307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7" name="Rectangle 74"/>
              <p:cNvSpPr>
                <a:spLocks noChangeArrowheads="1"/>
              </p:cNvSpPr>
              <p:nvPr/>
            </p:nvSpPr>
            <p:spPr bwMode="auto">
              <a:xfrm>
                <a:off x="2964" y="3344"/>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98" name="Rectangle 80"/>
              <p:cNvSpPr>
                <a:spLocks noChangeArrowheads="1"/>
              </p:cNvSpPr>
              <p:nvPr/>
            </p:nvSpPr>
            <p:spPr bwMode="auto">
              <a:xfrm>
                <a:off x="2898" y="323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9" name="Rectangle 90"/>
              <p:cNvSpPr>
                <a:spLocks noChangeArrowheads="1"/>
              </p:cNvSpPr>
              <p:nvPr/>
            </p:nvSpPr>
            <p:spPr bwMode="auto">
              <a:xfrm>
                <a:off x="2819" y="3317"/>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0" name="Rectangle 91"/>
              <p:cNvSpPr>
                <a:spLocks noChangeArrowheads="1"/>
              </p:cNvSpPr>
              <p:nvPr/>
            </p:nvSpPr>
            <p:spPr bwMode="auto">
              <a:xfrm>
                <a:off x="2743" y="314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1" name="Rectangle 103"/>
              <p:cNvSpPr>
                <a:spLocks noChangeArrowheads="1"/>
              </p:cNvSpPr>
              <p:nvPr/>
            </p:nvSpPr>
            <p:spPr bwMode="auto">
              <a:xfrm>
                <a:off x="2903" y="302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2" name="Rectangle 104"/>
              <p:cNvSpPr>
                <a:spLocks noChangeArrowheads="1"/>
              </p:cNvSpPr>
              <p:nvPr/>
            </p:nvSpPr>
            <p:spPr bwMode="auto">
              <a:xfrm>
                <a:off x="3093" y="3295"/>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403" name="Text Box 105"/>
              <p:cNvSpPr txBox="1">
                <a:spLocks noChangeArrowheads="1"/>
              </p:cNvSpPr>
              <p:nvPr/>
            </p:nvSpPr>
            <p:spPr bwMode="auto">
              <a:xfrm>
                <a:off x="3063" y="326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04" name="Rectangle 137"/>
              <p:cNvSpPr>
                <a:spLocks noChangeArrowheads="1"/>
              </p:cNvSpPr>
              <p:nvPr/>
            </p:nvSpPr>
            <p:spPr bwMode="auto">
              <a:xfrm>
                <a:off x="2936" y="313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grpSp>
        <p:nvGrpSpPr>
          <p:cNvPr id="15" name="Group 163"/>
          <p:cNvGrpSpPr>
            <a:grpSpLocks/>
          </p:cNvGrpSpPr>
          <p:nvPr/>
        </p:nvGrpSpPr>
        <p:grpSpPr bwMode="auto">
          <a:xfrm>
            <a:off x="276225" y="6189663"/>
            <a:ext cx="7359650" cy="306387"/>
            <a:chOff x="174" y="3899"/>
            <a:chExt cx="4636" cy="193"/>
          </a:xfrm>
        </p:grpSpPr>
        <p:sp>
          <p:nvSpPr>
            <p:cNvPr id="184383" name="Text Box 133"/>
            <p:cNvSpPr txBox="1">
              <a:spLocks noChangeArrowheads="1"/>
            </p:cNvSpPr>
            <p:nvPr/>
          </p:nvSpPr>
          <p:spPr bwMode="auto">
            <a:xfrm>
              <a:off x="174" y="3899"/>
              <a:ext cx="710"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T-frequency</a:t>
              </a:r>
              <a:endParaRPr lang="en-US" sz="1800" dirty="0">
                <a:solidFill>
                  <a:schemeClr val="bg1"/>
                </a:solidFill>
                <a:latin typeface="Tahoma" charset="0"/>
                <a:ea typeface="Arial" charset="0"/>
                <a:cs typeface="Arial" charset="0"/>
              </a:endParaRPr>
            </a:p>
          </p:txBody>
        </p:sp>
        <p:sp>
          <p:nvSpPr>
            <p:cNvPr id="184384" name="Text Box 134"/>
            <p:cNvSpPr txBox="1">
              <a:spLocks noChangeArrowheads="1"/>
            </p:cNvSpPr>
            <p:nvPr/>
          </p:nvSpPr>
          <p:spPr bwMode="auto">
            <a:xfrm>
              <a:off x="110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25%</a:t>
              </a:r>
              <a:endParaRPr lang="en-US" sz="1800" dirty="0">
                <a:solidFill>
                  <a:schemeClr val="bg1"/>
                </a:solidFill>
                <a:latin typeface="Tahoma" charset="0"/>
                <a:ea typeface="Arial" charset="0"/>
                <a:cs typeface="Arial" charset="0"/>
              </a:endParaRPr>
            </a:p>
          </p:txBody>
        </p:sp>
        <p:sp>
          <p:nvSpPr>
            <p:cNvPr id="184385" name="Text Box 135"/>
            <p:cNvSpPr txBox="1">
              <a:spLocks noChangeArrowheads="1"/>
            </p:cNvSpPr>
            <p:nvPr/>
          </p:nvSpPr>
          <p:spPr bwMode="auto">
            <a:xfrm>
              <a:off x="226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80%</a:t>
              </a:r>
              <a:endParaRPr lang="en-US" sz="1800" dirty="0">
                <a:solidFill>
                  <a:schemeClr val="bg1"/>
                </a:solidFill>
                <a:latin typeface="Tahoma" charset="0"/>
                <a:ea typeface="Arial" charset="0"/>
                <a:cs typeface="Arial" charset="0"/>
              </a:endParaRPr>
            </a:p>
          </p:txBody>
        </p:sp>
        <p:sp>
          <p:nvSpPr>
            <p:cNvPr id="184386" name="Text Box 136"/>
            <p:cNvSpPr txBox="1">
              <a:spLocks noChangeArrowheads="1"/>
            </p:cNvSpPr>
            <p:nvPr/>
          </p:nvSpPr>
          <p:spPr bwMode="auto">
            <a:xfrm>
              <a:off x="2846"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50%</a:t>
              </a:r>
              <a:endParaRPr lang="en-US" sz="1800" dirty="0">
                <a:solidFill>
                  <a:schemeClr val="bg1"/>
                </a:solidFill>
                <a:latin typeface="Tahoma" charset="0"/>
                <a:ea typeface="Arial" charset="0"/>
                <a:cs typeface="Arial" charset="0"/>
              </a:endParaRPr>
            </a:p>
          </p:txBody>
        </p:sp>
        <p:sp>
          <p:nvSpPr>
            <p:cNvPr id="184387" name="Text Box 138"/>
            <p:cNvSpPr txBox="1">
              <a:spLocks noChangeArrowheads="1"/>
            </p:cNvSpPr>
            <p:nvPr/>
          </p:nvSpPr>
          <p:spPr bwMode="auto">
            <a:xfrm>
              <a:off x="342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17%</a:t>
              </a:r>
              <a:endParaRPr lang="en-US" sz="1800" dirty="0">
                <a:solidFill>
                  <a:schemeClr val="bg1"/>
                </a:solidFill>
                <a:latin typeface="Tahoma" charset="0"/>
                <a:ea typeface="Arial" charset="0"/>
                <a:cs typeface="Arial" charset="0"/>
              </a:endParaRPr>
            </a:p>
          </p:txBody>
        </p:sp>
        <p:sp>
          <p:nvSpPr>
            <p:cNvPr id="184388" name="Text Box 139"/>
            <p:cNvSpPr txBox="1">
              <a:spLocks noChangeArrowheads="1"/>
            </p:cNvSpPr>
            <p:nvPr/>
          </p:nvSpPr>
          <p:spPr bwMode="auto">
            <a:xfrm>
              <a:off x="4198" y="3899"/>
              <a:ext cx="287"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0%</a:t>
              </a:r>
              <a:endParaRPr lang="en-US" sz="1800" dirty="0">
                <a:solidFill>
                  <a:schemeClr val="bg1"/>
                </a:solidFill>
                <a:latin typeface="Tahoma" charset="0"/>
                <a:ea typeface="Arial" charset="0"/>
                <a:cs typeface="Arial" charset="0"/>
              </a:endParaRPr>
            </a:p>
          </p:txBody>
        </p:sp>
        <p:sp>
          <p:nvSpPr>
            <p:cNvPr id="184389" name="Text Box 140"/>
            <p:cNvSpPr txBox="1">
              <a:spLocks noChangeArrowheads="1"/>
            </p:cNvSpPr>
            <p:nvPr/>
          </p:nvSpPr>
          <p:spPr bwMode="auto">
            <a:xfrm>
              <a:off x="446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20%</a:t>
              </a:r>
              <a:endParaRPr lang="en-US" sz="1800" dirty="0">
                <a:solidFill>
                  <a:schemeClr val="bg1"/>
                </a:solidFill>
                <a:latin typeface="Tahoma" charset="0"/>
                <a:ea typeface="Arial" charset="0"/>
                <a:cs typeface="Arial" charset="0"/>
              </a:endParaRPr>
            </a:p>
          </p:txBody>
        </p:sp>
      </p:grpSp>
      <p:grpSp>
        <p:nvGrpSpPr>
          <p:cNvPr id="16" name="Group 165"/>
          <p:cNvGrpSpPr>
            <a:grpSpLocks/>
          </p:cNvGrpSpPr>
          <p:nvPr/>
        </p:nvGrpSpPr>
        <p:grpSpPr bwMode="auto">
          <a:xfrm>
            <a:off x="4343400" y="304800"/>
            <a:ext cx="2463800" cy="838200"/>
            <a:chOff x="2736" y="192"/>
            <a:chExt cx="1552" cy="528"/>
          </a:xfrm>
        </p:grpSpPr>
        <p:sp>
          <p:nvSpPr>
            <p:cNvPr id="184381" name="Line 142"/>
            <p:cNvSpPr>
              <a:spLocks noChangeShapeType="1"/>
            </p:cNvSpPr>
            <p:nvPr/>
          </p:nvSpPr>
          <p:spPr bwMode="auto">
            <a:xfrm>
              <a:off x="2736" y="192"/>
              <a:ext cx="0" cy="528"/>
            </a:xfrm>
            <a:prstGeom prst="line">
              <a:avLst/>
            </a:prstGeom>
            <a:noFill/>
            <a:ln w="19050">
              <a:solidFill>
                <a:schemeClr val="tx1"/>
              </a:solidFill>
              <a:round/>
              <a:headEnd/>
              <a:tailEnd/>
            </a:ln>
          </p:spPr>
          <p:txBody>
            <a:bodyPr>
              <a:prstTxWarp prst="textNoShape">
                <a:avLst/>
              </a:prstTxWarp>
            </a:bodyPr>
            <a:lstStyle/>
            <a:p>
              <a:endParaRPr lang="en-US"/>
            </a:p>
          </p:txBody>
        </p:sp>
        <p:sp>
          <p:nvSpPr>
            <p:cNvPr id="184382" name="Text Box 164"/>
            <p:cNvSpPr txBox="1">
              <a:spLocks noChangeArrowheads="1"/>
            </p:cNvSpPr>
            <p:nvPr/>
          </p:nvSpPr>
          <p:spPr bwMode="auto">
            <a:xfrm>
              <a:off x="3216" y="240"/>
              <a:ext cx="1072" cy="326"/>
            </a:xfrm>
            <a:prstGeom prst="rect">
              <a:avLst/>
            </a:prstGeom>
            <a:noFill/>
            <a:ln w="9525">
              <a:noFill/>
              <a:miter lim="800000"/>
              <a:headEnd/>
              <a:tailEnd/>
            </a:ln>
          </p:spPr>
          <p:txBody>
            <a:bodyPr wrap="none">
              <a:prstTxWarp prst="textNoShape">
                <a:avLst/>
              </a:prstTxWarp>
              <a:spAutoFit/>
            </a:bodyPr>
            <a:lstStyle/>
            <a:p>
              <a:pPr algn="ctr"/>
              <a:r>
                <a:rPr lang="en-US" sz="1400"/>
                <a:t>An event leading to</a:t>
              </a:r>
            </a:p>
            <a:p>
              <a:pPr algn="ctr"/>
              <a:r>
                <a:rPr lang="en-US" sz="1400"/>
                <a:t>subdivision occurs</a:t>
              </a:r>
            </a:p>
          </p:txBody>
        </p:sp>
      </p:grpSp>
      <p:grpSp>
        <p:nvGrpSpPr>
          <p:cNvPr id="17" name="Group 168"/>
          <p:cNvGrpSpPr>
            <a:grpSpLocks/>
          </p:cNvGrpSpPr>
          <p:nvPr/>
        </p:nvGrpSpPr>
        <p:grpSpPr bwMode="auto">
          <a:xfrm>
            <a:off x="1635125" y="1943100"/>
            <a:ext cx="5980113" cy="1960563"/>
            <a:chOff x="1030" y="1224"/>
            <a:chExt cx="3767" cy="1235"/>
          </a:xfrm>
        </p:grpSpPr>
        <p:sp>
          <p:nvSpPr>
            <p:cNvPr id="184340" name="Line 112"/>
            <p:cNvSpPr>
              <a:spLocks noChangeShapeType="1"/>
            </p:cNvSpPr>
            <p:nvPr/>
          </p:nvSpPr>
          <p:spPr bwMode="auto">
            <a:xfrm>
              <a:off x="4008" y="1640"/>
              <a:ext cx="416" cy="21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1" name="Line 109"/>
            <p:cNvSpPr>
              <a:spLocks noChangeShapeType="1"/>
            </p:cNvSpPr>
            <p:nvPr/>
          </p:nvSpPr>
          <p:spPr bwMode="auto">
            <a:xfrm>
              <a:off x="2024" y="1384"/>
              <a:ext cx="0" cy="504"/>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42" name="Group 149"/>
            <p:cNvGrpSpPr>
              <a:grpSpLocks/>
            </p:cNvGrpSpPr>
            <p:nvPr/>
          </p:nvGrpSpPr>
          <p:grpSpPr bwMode="auto">
            <a:xfrm>
              <a:off x="2334" y="1352"/>
              <a:ext cx="392" cy="342"/>
              <a:chOff x="2334" y="1352"/>
              <a:chExt cx="392" cy="342"/>
            </a:xfrm>
          </p:grpSpPr>
          <p:sp>
            <p:nvSpPr>
              <p:cNvPr id="184376" name="Oval 5"/>
              <p:cNvSpPr>
                <a:spLocks noChangeArrowheads="1"/>
              </p:cNvSpPr>
              <p:nvPr/>
            </p:nvSpPr>
            <p:spPr bwMode="auto">
              <a:xfrm>
                <a:off x="2368" y="1352"/>
                <a:ext cx="336" cy="33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77" name="Text Box 18"/>
              <p:cNvSpPr txBox="1">
                <a:spLocks noChangeArrowheads="1"/>
              </p:cNvSpPr>
              <p:nvPr/>
            </p:nvSpPr>
            <p:spPr bwMode="auto">
              <a:xfrm>
                <a:off x="2450" y="153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78" name="Text Box 19"/>
              <p:cNvSpPr txBox="1">
                <a:spLocks noChangeArrowheads="1"/>
              </p:cNvSpPr>
              <p:nvPr/>
            </p:nvSpPr>
            <p:spPr bwMode="auto">
              <a:xfrm>
                <a:off x="2486" y="135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79" name="Text Box 49"/>
              <p:cNvSpPr txBox="1">
                <a:spLocks noChangeArrowheads="1"/>
              </p:cNvSpPr>
              <p:nvPr/>
            </p:nvSpPr>
            <p:spPr bwMode="auto">
              <a:xfrm>
                <a:off x="2562" y="147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80" name="Text Box 50"/>
              <p:cNvSpPr txBox="1">
                <a:spLocks noChangeArrowheads="1"/>
              </p:cNvSpPr>
              <p:nvPr/>
            </p:nvSpPr>
            <p:spPr bwMode="auto">
              <a:xfrm>
                <a:off x="2334" y="142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grpSp>
        <p:grpSp>
          <p:nvGrpSpPr>
            <p:cNvPr id="184343" name="Group 151"/>
            <p:cNvGrpSpPr>
              <a:grpSpLocks/>
            </p:cNvGrpSpPr>
            <p:nvPr/>
          </p:nvGrpSpPr>
          <p:grpSpPr bwMode="auto">
            <a:xfrm>
              <a:off x="1728" y="1824"/>
              <a:ext cx="560" cy="528"/>
              <a:chOff x="1728" y="1824"/>
              <a:chExt cx="560" cy="528"/>
            </a:xfrm>
          </p:grpSpPr>
          <p:sp>
            <p:nvSpPr>
              <p:cNvPr id="184370" name="Oval 57"/>
              <p:cNvSpPr>
                <a:spLocks noChangeArrowheads="1"/>
              </p:cNvSpPr>
              <p:nvPr/>
            </p:nvSpPr>
            <p:spPr bwMode="auto">
              <a:xfrm>
                <a:off x="1728" y="1824"/>
                <a:ext cx="560"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71" name="Rectangle 58"/>
              <p:cNvSpPr>
                <a:spLocks noChangeArrowheads="1"/>
              </p:cNvSpPr>
              <p:nvPr/>
            </p:nvSpPr>
            <p:spPr bwMode="auto">
              <a:xfrm>
                <a:off x="1824" y="2064"/>
                <a:ext cx="164" cy="154"/>
              </a:xfrm>
              <a:prstGeom prst="rect">
                <a:avLst/>
              </a:prstGeom>
              <a:solidFill>
                <a:schemeClr val="bg1"/>
              </a:solidFill>
              <a:ln w="9525">
                <a:noFill/>
                <a:miter lim="800000"/>
                <a:headEnd/>
                <a:tailEnd/>
              </a:ln>
            </p:spPr>
            <p:txBody>
              <a:bodyPr>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72" name="Text Box 59"/>
              <p:cNvSpPr txBox="1">
                <a:spLocks noChangeArrowheads="1"/>
              </p:cNvSpPr>
              <p:nvPr/>
            </p:nvSpPr>
            <p:spPr bwMode="auto">
              <a:xfrm>
                <a:off x="1947" y="2118"/>
                <a:ext cx="164"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73" name="Rectangle 60"/>
              <p:cNvSpPr>
                <a:spLocks noChangeArrowheads="1"/>
              </p:cNvSpPr>
              <p:nvPr/>
            </p:nvSpPr>
            <p:spPr bwMode="auto">
              <a:xfrm>
                <a:off x="2064" y="2016"/>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74" name="Rectangle 61"/>
              <p:cNvSpPr>
                <a:spLocks noChangeArrowheads="1"/>
              </p:cNvSpPr>
              <p:nvPr/>
            </p:nvSpPr>
            <p:spPr bwMode="auto">
              <a:xfrm>
                <a:off x="1968" y="1920"/>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75" name="Rectangle 62"/>
              <p:cNvSpPr>
                <a:spLocks noChangeArrowheads="1"/>
              </p:cNvSpPr>
              <p:nvPr/>
            </p:nvSpPr>
            <p:spPr bwMode="auto">
              <a:xfrm>
                <a:off x="1872" y="1920"/>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nvGrpSpPr>
            <p:cNvPr id="184344" name="Group 150"/>
            <p:cNvGrpSpPr>
              <a:grpSpLocks/>
            </p:cNvGrpSpPr>
            <p:nvPr/>
          </p:nvGrpSpPr>
          <p:grpSpPr bwMode="auto">
            <a:xfrm>
              <a:off x="4400" y="1744"/>
              <a:ext cx="397" cy="384"/>
              <a:chOff x="4400" y="1744"/>
              <a:chExt cx="397" cy="384"/>
            </a:xfrm>
          </p:grpSpPr>
          <p:sp>
            <p:nvSpPr>
              <p:cNvPr id="184364" name="Oval 8"/>
              <p:cNvSpPr>
                <a:spLocks noChangeArrowheads="1"/>
              </p:cNvSpPr>
              <p:nvPr/>
            </p:nvSpPr>
            <p:spPr bwMode="auto">
              <a:xfrm>
                <a:off x="4400" y="1744"/>
                <a:ext cx="384"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65" name="Rectangle 54"/>
              <p:cNvSpPr>
                <a:spLocks noChangeArrowheads="1"/>
              </p:cNvSpPr>
              <p:nvPr/>
            </p:nvSpPr>
            <p:spPr bwMode="auto">
              <a:xfrm>
                <a:off x="4634" y="1883"/>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66" name="Rectangle 68"/>
              <p:cNvSpPr>
                <a:spLocks noChangeArrowheads="1"/>
              </p:cNvSpPr>
              <p:nvPr/>
            </p:nvSpPr>
            <p:spPr bwMode="auto">
              <a:xfrm>
                <a:off x="4491" y="1744"/>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367" name="Rectangle 73"/>
              <p:cNvSpPr>
                <a:spLocks noChangeArrowheads="1"/>
              </p:cNvSpPr>
              <p:nvPr/>
            </p:nvSpPr>
            <p:spPr bwMode="auto">
              <a:xfrm>
                <a:off x="4581" y="178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8" name="Text Box 78"/>
              <p:cNvSpPr txBox="1">
                <a:spLocks noChangeArrowheads="1"/>
              </p:cNvSpPr>
              <p:nvPr/>
            </p:nvSpPr>
            <p:spPr bwMode="auto">
              <a:xfrm>
                <a:off x="4481" y="191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69" name="Text Box 79"/>
              <p:cNvSpPr txBox="1">
                <a:spLocks noChangeArrowheads="1"/>
              </p:cNvSpPr>
              <p:nvPr/>
            </p:nvSpPr>
            <p:spPr bwMode="auto">
              <a:xfrm>
                <a:off x="4401" y="178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grpSp>
        <p:grpSp>
          <p:nvGrpSpPr>
            <p:cNvPr id="184345" name="Group 152"/>
            <p:cNvGrpSpPr>
              <a:grpSpLocks/>
            </p:cNvGrpSpPr>
            <p:nvPr/>
          </p:nvGrpSpPr>
          <p:grpSpPr bwMode="auto">
            <a:xfrm>
              <a:off x="3488" y="2064"/>
              <a:ext cx="400" cy="395"/>
              <a:chOff x="3488" y="2064"/>
              <a:chExt cx="400" cy="395"/>
            </a:xfrm>
          </p:grpSpPr>
          <p:sp>
            <p:nvSpPr>
              <p:cNvPr id="184357" name="Oval 9"/>
              <p:cNvSpPr>
                <a:spLocks noChangeArrowheads="1"/>
              </p:cNvSpPr>
              <p:nvPr/>
            </p:nvSpPr>
            <p:spPr bwMode="auto">
              <a:xfrm>
                <a:off x="3504" y="2064"/>
                <a:ext cx="384"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58" name="Rectangle 36"/>
              <p:cNvSpPr>
                <a:spLocks noChangeArrowheads="1"/>
              </p:cNvSpPr>
              <p:nvPr/>
            </p:nvSpPr>
            <p:spPr bwMode="auto">
              <a:xfrm>
                <a:off x="3717" y="2165"/>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359" name="Rectangle 51"/>
              <p:cNvSpPr>
                <a:spLocks noChangeArrowheads="1"/>
              </p:cNvSpPr>
              <p:nvPr/>
            </p:nvSpPr>
            <p:spPr bwMode="auto">
              <a:xfrm>
                <a:off x="3685" y="213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0" name="Rectangle 72"/>
              <p:cNvSpPr>
                <a:spLocks noChangeArrowheads="1"/>
              </p:cNvSpPr>
              <p:nvPr/>
            </p:nvSpPr>
            <p:spPr bwMode="auto">
              <a:xfrm>
                <a:off x="3574" y="207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1" name="Rectangle 76"/>
              <p:cNvSpPr>
                <a:spLocks noChangeArrowheads="1"/>
              </p:cNvSpPr>
              <p:nvPr/>
            </p:nvSpPr>
            <p:spPr bwMode="auto">
              <a:xfrm>
                <a:off x="3558" y="2304"/>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62" name="Rectangle 77"/>
              <p:cNvSpPr>
                <a:spLocks noChangeArrowheads="1"/>
              </p:cNvSpPr>
              <p:nvPr/>
            </p:nvSpPr>
            <p:spPr bwMode="auto">
              <a:xfrm>
                <a:off x="3691" y="2278"/>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363" name="Rectangle 82"/>
              <p:cNvSpPr>
                <a:spLocks noChangeArrowheads="1"/>
              </p:cNvSpPr>
              <p:nvPr/>
            </p:nvSpPr>
            <p:spPr bwMode="auto">
              <a:xfrm>
                <a:off x="3488" y="217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sp>
          <p:nvSpPr>
            <p:cNvPr id="184346" name="Line 107"/>
            <p:cNvSpPr>
              <a:spLocks noChangeShapeType="1"/>
            </p:cNvSpPr>
            <p:nvPr/>
          </p:nvSpPr>
          <p:spPr bwMode="auto">
            <a:xfrm flipH="1">
              <a:off x="1376" y="1224"/>
              <a:ext cx="416" cy="24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7" name="Line 108"/>
            <p:cNvSpPr>
              <a:spLocks noChangeShapeType="1"/>
            </p:cNvSpPr>
            <p:nvPr/>
          </p:nvSpPr>
          <p:spPr bwMode="auto">
            <a:xfrm>
              <a:off x="2208" y="1320"/>
              <a:ext cx="168" cy="104"/>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8" name="Line 111"/>
            <p:cNvSpPr>
              <a:spLocks noChangeShapeType="1"/>
            </p:cNvSpPr>
            <p:nvPr/>
          </p:nvSpPr>
          <p:spPr bwMode="auto">
            <a:xfrm flipH="1">
              <a:off x="3680" y="1728"/>
              <a:ext cx="72" cy="328"/>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49" name="Group 167"/>
            <p:cNvGrpSpPr>
              <a:grpSpLocks/>
            </p:cNvGrpSpPr>
            <p:nvPr/>
          </p:nvGrpSpPr>
          <p:grpSpPr bwMode="auto">
            <a:xfrm>
              <a:off x="1030" y="1381"/>
              <a:ext cx="386" cy="350"/>
              <a:chOff x="1030" y="1381"/>
              <a:chExt cx="386" cy="350"/>
            </a:xfrm>
          </p:grpSpPr>
          <p:sp>
            <p:nvSpPr>
              <p:cNvPr id="184350" name="Oval 6"/>
              <p:cNvSpPr>
                <a:spLocks noChangeArrowheads="1"/>
              </p:cNvSpPr>
              <p:nvPr/>
            </p:nvSpPr>
            <p:spPr bwMode="auto">
              <a:xfrm>
                <a:off x="1080" y="1392"/>
                <a:ext cx="336" cy="33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51" name="Text Box 47"/>
              <p:cNvSpPr txBox="1">
                <a:spLocks noChangeArrowheads="1"/>
              </p:cNvSpPr>
              <p:nvPr/>
            </p:nvSpPr>
            <p:spPr bwMode="auto">
              <a:xfrm>
                <a:off x="1246" y="156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52" name="Text Box 48"/>
              <p:cNvSpPr txBox="1">
                <a:spLocks noChangeArrowheads="1"/>
              </p:cNvSpPr>
              <p:nvPr/>
            </p:nvSpPr>
            <p:spPr bwMode="auto">
              <a:xfrm>
                <a:off x="1030" y="146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53" name="Rectangle 52"/>
              <p:cNvSpPr>
                <a:spLocks noChangeArrowheads="1"/>
              </p:cNvSpPr>
              <p:nvPr/>
            </p:nvSpPr>
            <p:spPr bwMode="auto">
              <a:xfrm>
                <a:off x="1200" y="1492"/>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354" name="Rectangle 53"/>
              <p:cNvSpPr>
                <a:spLocks noChangeArrowheads="1"/>
              </p:cNvSpPr>
              <p:nvPr/>
            </p:nvSpPr>
            <p:spPr bwMode="auto">
              <a:xfrm>
                <a:off x="1164" y="146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55" name="Rectangle 63"/>
              <p:cNvSpPr>
                <a:spLocks noChangeArrowheads="1"/>
              </p:cNvSpPr>
              <p:nvPr/>
            </p:nvSpPr>
            <p:spPr bwMode="auto">
              <a:xfrm>
                <a:off x="1116" y="157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56" name="Text Box 166"/>
              <p:cNvSpPr txBox="1">
                <a:spLocks noChangeArrowheads="1"/>
              </p:cNvSpPr>
              <p:nvPr/>
            </p:nvSpPr>
            <p:spPr bwMode="auto">
              <a:xfrm>
                <a:off x="1142" y="1381"/>
                <a:ext cx="169" cy="154"/>
              </a:xfrm>
              <a:prstGeom prst="rect">
                <a:avLst/>
              </a:prstGeom>
              <a:noFill/>
              <a:ln w="9525">
                <a:noFill/>
                <a:miter lim="800000"/>
                <a:headEnd/>
                <a:tailEnd/>
              </a:ln>
            </p:spPr>
            <p:txBody>
              <a:bodyPr wrap="none">
                <a:prstTxWarp prst="textNoShape">
                  <a:avLst/>
                </a:prstTxWarp>
                <a:spAutoFit/>
              </a:bodyPr>
              <a:lstStyle/>
              <a:p>
                <a:r>
                  <a:rPr lang="en-US" sz="1000"/>
                  <a:t>A</a:t>
                </a:r>
              </a:p>
            </p:txBody>
          </p:sp>
        </p:grpSp>
      </p:grpSp>
      <p:sp>
        <p:nvSpPr>
          <p:cNvPr id="59561" name="Text Box 169"/>
          <p:cNvSpPr txBox="1">
            <a:spLocks noChangeArrowheads="1"/>
          </p:cNvSpPr>
          <p:nvPr/>
        </p:nvSpPr>
        <p:spPr bwMode="auto">
          <a:xfrm>
            <a:off x="180976" y="6496050"/>
            <a:ext cx="7563545" cy="307777"/>
          </a:xfrm>
          <a:prstGeom prst="rect">
            <a:avLst/>
          </a:prstGeom>
          <a:noFill/>
          <a:ln w="9525">
            <a:noFill/>
            <a:miter lim="800000"/>
            <a:headEnd/>
            <a:tailEnd/>
          </a:ln>
        </p:spPr>
        <p:txBody>
          <a:bodyPr wrap="none">
            <a:prstTxWarp prst="textNoShape">
              <a:avLst/>
            </a:prstTxWarp>
            <a:spAutoFit/>
          </a:bodyPr>
          <a:lstStyle/>
          <a:p>
            <a:r>
              <a:rPr lang="en-US" sz="1400" dirty="0">
                <a:solidFill>
                  <a:srgbClr val="FFFF1B"/>
                </a:solidFill>
              </a:rPr>
              <a:t>Novel Phenotypes      AAA                              </a:t>
            </a:r>
            <a:r>
              <a:rPr lang="en-US" sz="1400" dirty="0" smtClean="0">
                <a:solidFill>
                  <a:srgbClr val="FFFF1B"/>
                </a:solidFill>
              </a:rPr>
              <a:t>        TTTT               CCTT              </a:t>
            </a:r>
            <a:r>
              <a:rPr lang="en-US" sz="1400" dirty="0" err="1">
                <a:solidFill>
                  <a:srgbClr val="FFFF1B"/>
                </a:solidFill>
              </a:rPr>
              <a:t>CCTT</a:t>
            </a:r>
            <a:r>
              <a:rPr lang="en-US" sz="1400" dirty="0">
                <a:solidFill>
                  <a:srgbClr val="FFFF1B"/>
                </a:solidFill>
              </a:rPr>
              <a:t>                </a:t>
            </a:r>
            <a:r>
              <a:rPr lang="en-US" sz="1400" dirty="0" smtClean="0">
                <a:solidFill>
                  <a:srgbClr val="FFFF1B"/>
                </a:solidFill>
              </a:rPr>
              <a:t>       </a:t>
            </a:r>
            <a:r>
              <a:rPr lang="en-US" sz="1400" dirty="0">
                <a:solidFill>
                  <a:srgbClr val="FFFF1B"/>
                </a:solidFill>
              </a:rPr>
              <a:t>-      </a:t>
            </a:r>
            <a:r>
              <a:rPr lang="en-US" sz="1400" dirty="0" smtClean="0">
                <a:solidFill>
                  <a:srgbClr val="FFFF1B"/>
                </a:solidFill>
              </a:rPr>
              <a:t>     </a:t>
            </a:r>
            <a:r>
              <a:rPr lang="en-US" sz="1400" dirty="0">
                <a:solidFill>
                  <a:srgbClr val="FFFF1B"/>
                </a:solidFill>
              </a:rPr>
              <a:t>-</a:t>
            </a:r>
            <a:r>
              <a:rPr lang="en-US" sz="1400" dirty="0"/>
              <a:t>      </a:t>
            </a:r>
          </a:p>
        </p:txBody>
      </p:sp>
      <p:grpSp>
        <p:nvGrpSpPr>
          <p:cNvPr id="23" name="Group 176"/>
          <p:cNvGrpSpPr>
            <a:grpSpLocks/>
          </p:cNvGrpSpPr>
          <p:nvPr/>
        </p:nvGrpSpPr>
        <p:grpSpPr bwMode="auto">
          <a:xfrm>
            <a:off x="2286000" y="2590800"/>
            <a:ext cx="4648200" cy="1447800"/>
            <a:chOff x="1440" y="1632"/>
            <a:chExt cx="2928" cy="912"/>
          </a:xfrm>
        </p:grpSpPr>
        <p:sp>
          <p:nvSpPr>
            <p:cNvPr id="184335" name="Text Box 170"/>
            <p:cNvSpPr txBox="1">
              <a:spLocks noChangeArrowheads="1"/>
            </p:cNvSpPr>
            <p:nvPr/>
          </p:nvSpPr>
          <p:spPr bwMode="auto">
            <a:xfrm>
              <a:off x="2448" y="1776"/>
              <a:ext cx="996" cy="404"/>
            </a:xfrm>
            <a:prstGeom prst="rect">
              <a:avLst/>
            </a:prstGeom>
            <a:noFill/>
            <a:ln w="9525">
              <a:noFill/>
              <a:miter lim="800000"/>
              <a:headEnd/>
              <a:tailEnd/>
            </a:ln>
          </p:spPr>
          <p:txBody>
            <a:bodyPr wrap="none">
              <a:prstTxWarp prst="textNoShape">
                <a:avLst/>
              </a:prstTxWarp>
              <a:spAutoFit/>
            </a:bodyPr>
            <a:lstStyle/>
            <a:p>
              <a:pPr algn="ctr"/>
              <a:r>
                <a:rPr lang="en-US" sz="1800"/>
                <a:t>Unique</a:t>
              </a:r>
            </a:p>
            <a:p>
              <a:pPr algn="ctr"/>
              <a:r>
                <a:rPr lang="en-US" sz="1800"/>
                <a:t>Environments</a:t>
              </a:r>
            </a:p>
          </p:txBody>
        </p:sp>
        <p:sp>
          <p:nvSpPr>
            <p:cNvPr id="184336" name="Line 172"/>
            <p:cNvSpPr>
              <a:spLocks noChangeShapeType="1"/>
            </p:cNvSpPr>
            <p:nvPr/>
          </p:nvSpPr>
          <p:spPr bwMode="auto">
            <a:xfrm flipH="1" flipV="1">
              <a:off x="1440" y="1632"/>
              <a:ext cx="1200" cy="28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7" name="Line 173"/>
            <p:cNvSpPr>
              <a:spLocks noChangeShapeType="1"/>
            </p:cNvSpPr>
            <p:nvPr/>
          </p:nvSpPr>
          <p:spPr bwMode="auto">
            <a:xfrm flipH="1">
              <a:off x="2688" y="2208"/>
              <a:ext cx="192" cy="19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8" name="Line 174"/>
            <p:cNvSpPr>
              <a:spLocks noChangeShapeType="1"/>
            </p:cNvSpPr>
            <p:nvPr/>
          </p:nvSpPr>
          <p:spPr bwMode="auto">
            <a:xfrm>
              <a:off x="2880" y="2208"/>
              <a:ext cx="480" cy="33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9" name="Line 175"/>
            <p:cNvSpPr>
              <a:spLocks noChangeShapeType="1"/>
            </p:cNvSpPr>
            <p:nvPr/>
          </p:nvSpPr>
          <p:spPr bwMode="auto">
            <a:xfrm>
              <a:off x="3312" y="1968"/>
              <a:ext cx="1056"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sp>
        <p:nvSpPr>
          <p:cNvPr id="184333" name="TextBox 171"/>
          <p:cNvSpPr txBox="1">
            <a:spLocks noChangeArrowheads="1"/>
          </p:cNvSpPr>
          <p:nvPr/>
        </p:nvSpPr>
        <p:spPr bwMode="auto">
          <a:xfrm>
            <a:off x="152400" y="304800"/>
            <a:ext cx="2709863" cy="646113"/>
          </a:xfrm>
          <a:prstGeom prst="rect">
            <a:avLst/>
          </a:prstGeom>
          <a:solidFill>
            <a:schemeClr val="bg1"/>
          </a:solidFill>
          <a:ln w="9525">
            <a:noFill/>
            <a:miter lim="800000"/>
            <a:headEnd/>
            <a:tailEnd/>
          </a:ln>
        </p:spPr>
        <p:txBody>
          <a:bodyPr wrap="none">
            <a:prstTxWarp prst="textNoShape">
              <a:avLst/>
            </a:prstTxWarp>
            <a:spAutoFit/>
          </a:bodyPr>
          <a:lstStyle/>
          <a:p>
            <a:pPr algn="ctr"/>
            <a:r>
              <a:rPr lang="en-US" sz="1800"/>
              <a:t>(</a:t>
            </a:r>
            <a:r>
              <a:rPr lang="en-US" sz="1800" b="1"/>
              <a:t>Random) Genetic Drift</a:t>
            </a:r>
          </a:p>
          <a:p>
            <a:pPr algn="ctr"/>
            <a:r>
              <a:rPr lang="en-US" sz="1800" b="1"/>
              <a:t>(Sewall Wright)</a:t>
            </a:r>
          </a:p>
        </p:txBody>
      </p:sp>
    </p:spTree>
    <p:extLst>
      <p:ext uri="{BB962C8B-B14F-4D97-AF65-F5344CB8AC3E}">
        <p14:creationId xmlns:p14="http://schemas.microsoft.com/office/powerpoint/2010/main" val="54952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6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867" y="202951"/>
            <a:ext cx="5194300" cy="1441991"/>
            <a:chOff x="273867" y="202951"/>
            <a:chExt cx="5194300" cy="1441991"/>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67" y="400929"/>
              <a:ext cx="5194300" cy="1244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2951"/>
              <a:ext cx="2438400" cy="175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017" y="202951"/>
              <a:ext cx="2482709" cy="161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76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34" y="1840868"/>
            <a:ext cx="8555398" cy="4864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800600" y="1644942"/>
            <a:ext cx="2260812" cy="523220"/>
          </a:xfrm>
          <a:prstGeom prst="rect">
            <a:avLst/>
          </a:prstGeom>
          <a:noFill/>
        </p:spPr>
        <p:txBody>
          <a:bodyPr wrap="none" rtlCol="0">
            <a:spAutoFit/>
          </a:bodyPr>
          <a:lstStyle/>
          <a:p>
            <a:pPr algn="ctr"/>
            <a:r>
              <a:rPr lang="en-US" sz="1400" dirty="0" smtClean="0"/>
              <a:t>Allele Frequency Differences</a:t>
            </a:r>
          </a:p>
          <a:p>
            <a:pPr algn="ctr"/>
            <a:r>
              <a:rPr lang="en-US" sz="1400" dirty="0" smtClean="0"/>
              <a:t>Across Populations</a:t>
            </a:r>
            <a:endParaRPr lang="en-US" sz="1400" dirty="0"/>
          </a:p>
        </p:txBody>
      </p:sp>
      <p:sp>
        <p:nvSpPr>
          <p:cNvPr id="9" name="TextBox 8"/>
          <p:cNvSpPr txBox="1"/>
          <p:nvPr/>
        </p:nvSpPr>
        <p:spPr>
          <a:xfrm>
            <a:off x="2651060" y="4430162"/>
            <a:ext cx="4299080" cy="523220"/>
          </a:xfrm>
          <a:prstGeom prst="rect">
            <a:avLst/>
          </a:prstGeom>
          <a:noFill/>
        </p:spPr>
        <p:txBody>
          <a:bodyPr wrap="square" rtlCol="0">
            <a:spAutoFit/>
          </a:bodyPr>
          <a:lstStyle/>
          <a:p>
            <a:pPr algn="ctr"/>
            <a:r>
              <a:rPr lang="en-US" sz="1400" dirty="0" smtClean="0"/>
              <a:t>Reduction in Diversity, but Allele Frequency Differences Across Populations</a:t>
            </a:r>
            <a:endParaRPr lang="en-US" sz="1400" dirty="0"/>
          </a:p>
        </p:txBody>
      </p:sp>
      <p:sp>
        <p:nvSpPr>
          <p:cNvPr id="10" name="TextBox 9"/>
          <p:cNvSpPr txBox="1"/>
          <p:nvPr/>
        </p:nvSpPr>
        <p:spPr>
          <a:xfrm>
            <a:off x="3514253" y="5555808"/>
            <a:ext cx="3091067" cy="307777"/>
          </a:xfrm>
          <a:prstGeom prst="rect">
            <a:avLst/>
          </a:prstGeom>
          <a:noFill/>
        </p:spPr>
        <p:txBody>
          <a:bodyPr wrap="square" rtlCol="0">
            <a:spAutoFit/>
          </a:bodyPr>
          <a:lstStyle/>
          <a:p>
            <a:pPr algn="ctr"/>
            <a:r>
              <a:rPr lang="en-US" sz="1400" dirty="0" smtClean="0"/>
              <a:t>Reduction Recombination</a:t>
            </a:r>
            <a:endParaRPr lang="en-US" sz="1400" dirty="0"/>
          </a:p>
        </p:txBody>
      </p:sp>
      <p:sp>
        <p:nvSpPr>
          <p:cNvPr id="5" name="TextBox 4"/>
          <p:cNvSpPr txBox="1"/>
          <p:nvPr/>
        </p:nvSpPr>
        <p:spPr>
          <a:xfrm>
            <a:off x="5791200" y="520840"/>
            <a:ext cx="2932149" cy="523220"/>
          </a:xfrm>
          <a:prstGeom prst="rect">
            <a:avLst/>
          </a:prstGeom>
          <a:noFill/>
        </p:spPr>
        <p:txBody>
          <a:bodyPr wrap="none" rtlCol="0">
            <a:spAutoFit/>
          </a:bodyPr>
          <a:lstStyle/>
          <a:p>
            <a:r>
              <a:rPr lang="en-US" sz="2800" dirty="0" smtClean="0"/>
              <a:t>Lactase Gene (LCT)</a:t>
            </a:r>
            <a:endParaRPr lang="en-US" sz="2800" dirty="0"/>
          </a:p>
        </p:txBody>
      </p:sp>
    </p:spTree>
    <p:extLst>
      <p:ext uri="{BB962C8B-B14F-4D97-AF65-F5344CB8AC3E}">
        <p14:creationId xmlns:p14="http://schemas.microsoft.com/office/powerpoint/2010/main" val="40817991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867" y="202951"/>
            <a:ext cx="5194300" cy="1441991"/>
            <a:chOff x="273867" y="202951"/>
            <a:chExt cx="5194300" cy="1441991"/>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67" y="400929"/>
              <a:ext cx="5194300" cy="1244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2951"/>
              <a:ext cx="2438400" cy="175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017" y="202951"/>
              <a:ext cx="2482709" cy="161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2590800"/>
            <a:ext cx="894454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10430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4800" y="752053"/>
            <a:ext cx="3934391" cy="2359033"/>
            <a:chOff x="437584" y="275652"/>
            <a:chExt cx="3934391" cy="2359033"/>
          </a:xfrm>
        </p:grpSpPr>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533400"/>
              <a:ext cx="3914775" cy="2101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84" y="275652"/>
              <a:ext cx="976313" cy="257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897" y="319532"/>
              <a:ext cx="2438400" cy="169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253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1975" y="304800"/>
            <a:ext cx="4572000" cy="3159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1113" y="3657600"/>
            <a:ext cx="6484003" cy="3022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38202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599" y="228600"/>
            <a:ext cx="4327487"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097448"/>
            <a:ext cx="7467600" cy="2642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249288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8856" y="482172"/>
            <a:ext cx="3366223" cy="1910238"/>
            <a:chOff x="516802" y="823437"/>
            <a:chExt cx="3366223" cy="1910238"/>
          </a:xfrm>
        </p:grpSpPr>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066800"/>
              <a:ext cx="33496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02" y="823437"/>
              <a:ext cx="909638" cy="207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949" y="862788"/>
              <a:ext cx="1976438" cy="129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150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301672"/>
            <a:ext cx="404471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819400"/>
            <a:ext cx="6086475" cy="3910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8266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819747" y="304800"/>
            <a:ext cx="57846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cs typeface="Arial" pitchFamily="34" charset="0"/>
              </a:rPr>
              <a:t>Evolutionary (or Darwinian) Medicine</a:t>
            </a:r>
          </a:p>
        </p:txBody>
      </p:sp>
      <p:sp>
        <p:nvSpPr>
          <p:cNvPr id="38915" name="Text Box 3"/>
          <p:cNvSpPr txBox="1">
            <a:spLocks noChangeArrowheads="1"/>
          </p:cNvSpPr>
          <p:nvPr/>
        </p:nvSpPr>
        <p:spPr bwMode="auto">
          <a:xfrm>
            <a:off x="304800" y="1066800"/>
            <a:ext cx="8382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sz="1600" dirty="0">
                <a:cs typeface="Arial" pitchFamily="34" charset="0"/>
              </a:rPr>
              <a:t> Functional and/or mechanistic explanations for disease from an evolutionary perspective (e.g., address the question “why does disease exist?”)</a:t>
            </a:r>
          </a:p>
          <a:p>
            <a:pPr algn="just" eaLnBrk="1" hangingPunct="1">
              <a:buFontTx/>
              <a:buChar char="•"/>
            </a:pPr>
            <a:endParaRPr lang="en-US" altLang="en-US" sz="1600" dirty="0">
              <a:cs typeface="Arial" pitchFamily="34" charset="0"/>
            </a:endParaRPr>
          </a:p>
          <a:p>
            <a:pPr algn="just" eaLnBrk="1" hangingPunct="1">
              <a:buFontTx/>
              <a:buChar char="•"/>
            </a:pPr>
            <a:r>
              <a:rPr lang="en-US" altLang="en-US" sz="1600" dirty="0">
                <a:cs typeface="Arial" pitchFamily="34" charset="0"/>
              </a:rPr>
              <a:t> Could impact potential palliative therapies, treatments, cures, social acceptance, etc.</a:t>
            </a:r>
          </a:p>
        </p:txBody>
      </p:sp>
      <p:sp>
        <p:nvSpPr>
          <p:cNvPr id="38916" name="Rectangle 4"/>
          <p:cNvSpPr>
            <a:spLocks noChangeArrowheads="1"/>
          </p:cNvSpPr>
          <p:nvPr/>
        </p:nvSpPr>
        <p:spPr bwMode="auto">
          <a:xfrm>
            <a:off x="5257800" y="3505200"/>
            <a:ext cx="3543300" cy="136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buFontTx/>
              <a:buChar char="•"/>
            </a:pPr>
            <a:r>
              <a:rPr lang="en-US" altLang="en-US" sz="1000" dirty="0">
                <a:cs typeface="Arial" pitchFamily="34" charset="0"/>
              </a:rPr>
              <a:t> </a:t>
            </a:r>
            <a:r>
              <a:rPr lang="en-US" altLang="en-US" sz="1000" dirty="0" err="1">
                <a:cs typeface="Arial" pitchFamily="34" charset="0"/>
              </a:rPr>
              <a:t>Wiesenfeld</a:t>
            </a:r>
            <a:r>
              <a:rPr lang="en-US" altLang="en-US" sz="1000" dirty="0">
                <a:cs typeface="Arial" pitchFamily="34" charset="0"/>
              </a:rPr>
              <a:t> SL (1967). Sickle-cell trait in human biological and cultural evolution. Development of agriculture causing increased malaria is bound to gene-pool changes causing malaria reduction. Science. 157(793):1134-40. </a:t>
            </a:r>
          </a:p>
          <a:p>
            <a:pPr algn="just" eaLnBrk="1" hangingPunct="1">
              <a:spcBef>
                <a:spcPct val="50000"/>
              </a:spcBef>
              <a:buFontTx/>
              <a:buChar char="•"/>
            </a:pPr>
            <a:r>
              <a:rPr lang="en-US" altLang="en-US" sz="1000" dirty="0">
                <a:cs typeface="Arial" pitchFamily="34" charset="0"/>
              </a:rPr>
              <a:t>Williams N (2003). Evolution and disease. </a:t>
            </a:r>
            <a:r>
              <a:rPr lang="en-US" altLang="en-US" sz="1000" dirty="0" err="1">
                <a:cs typeface="Arial" pitchFamily="34" charset="0"/>
              </a:rPr>
              <a:t>Curr</a:t>
            </a:r>
            <a:r>
              <a:rPr lang="en-US" altLang="en-US" sz="1000" dirty="0">
                <a:cs typeface="Arial" pitchFamily="34" charset="0"/>
              </a:rPr>
              <a:t> Biol. 2003 Jan 8;13(1):R3-4.  </a:t>
            </a:r>
          </a:p>
          <a:p>
            <a:pPr algn="just" eaLnBrk="1" hangingPunct="1">
              <a:spcBef>
                <a:spcPct val="50000"/>
              </a:spcBef>
              <a:buFontTx/>
              <a:buChar char="•"/>
            </a:pPr>
            <a:endParaRPr lang="en-US" altLang="en-US" sz="1200" dirty="0">
              <a:cs typeface="Arial" pitchFamily="34" charset="0"/>
            </a:endParaRPr>
          </a:p>
        </p:txBody>
      </p:sp>
      <p:pic>
        <p:nvPicPr>
          <p:cNvPr id="389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11" y="2368250"/>
            <a:ext cx="4919865"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59908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228600" y="228600"/>
            <a:ext cx="8458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mn-lt"/>
                <a:cs typeface="Arial" pitchFamily="34" charset="0"/>
              </a:rPr>
              <a:t>The “Thrifty” Genotype Hypothesis </a:t>
            </a:r>
            <a:r>
              <a:rPr lang="en-US" altLang="en-US" sz="2800" b="1" dirty="0" smtClean="0">
                <a:latin typeface="+mn-lt"/>
                <a:cs typeface="Arial" pitchFamily="34" charset="0"/>
              </a:rPr>
              <a:t>and the </a:t>
            </a:r>
            <a:r>
              <a:rPr lang="en-US" altLang="en-US" sz="2800" b="1" dirty="0">
                <a:latin typeface="+mn-lt"/>
                <a:cs typeface="Arial" pitchFamily="34" charset="0"/>
              </a:rPr>
              <a:t>Maladapted “Fight or Flight” Response</a:t>
            </a:r>
          </a:p>
        </p:txBody>
      </p:sp>
      <p:sp>
        <p:nvSpPr>
          <p:cNvPr id="39939" name="Rectangle 3"/>
          <p:cNvSpPr>
            <a:spLocks noChangeArrowheads="1"/>
          </p:cNvSpPr>
          <p:nvPr/>
        </p:nvSpPr>
        <p:spPr bwMode="auto">
          <a:xfrm>
            <a:off x="228600" y="1371600"/>
            <a:ext cx="8686800"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pPr>
            <a:r>
              <a:rPr lang="en-US" altLang="en-US" sz="1400" dirty="0">
                <a:cs typeface="Arial" pitchFamily="34" charset="0"/>
              </a:rPr>
              <a:t>The Thrifty Genotype Hypothesis:</a:t>
            </a:r>
            <a:endParaRPr lang="en-US" altLang="en-US" sz="1200" dirty="0">
              <a:cs typeface="Arial" pitchFamily="34" charset="0"/>
            </a:endParaRPr>
          </a:p>
          <a:p>
            <a:pPr algn="just" eaLnBrk="1" hangingPunct="1">
              <a:spcBef>
                <a:spcPct val="50000"/>
              </a:spcBef>
              <a:buFont typeface="Arial" pitchFamily="34" charset="0"/>
              <a:buChar char="•"/>
            </a:pPr>
            <a:r>
              <a:rPr lang="en-US" altLang="en-US" sz="1200" dirty="0">
                <a:cs typeface="Arial" pitchFamily="34" charset="0"/>
              </a:rPr>
              <a:t> Neel JV (1962). Diabetes mellitus: a "thrifty" genotype rendered detrimental by "progress“? Am J Hum Genet. Dec;14:353-62.</a:t>
            </a:r>
          </a:p>
          <a:p>
            <a:pPr algn="just" eaLnBrk="1" hangingPunct="1">
              <a:spcBef>
                <a:spcPct val="50000"/>
              </a:spcBef>
              <a:buFont typeface="Arial" pitchFamily="34" charset="0"/>
              <a:buChar char="•"/>
            </a:pPr>
            <a:r>
              <a:rPr lang="en-US" altLang="en-US" sz="1200" dirty="0">
                <a:cs typeface="Arial" pitchFamily="34" charset="0"/>
              </a:rPr>
              <a:t> </a:t>
            </a:r>
            <a:r>
              <a:rPr lang="en-US" altLang="en-US" sz="1200" dirty="0" err="1">
                <a:cs typeface="Arial" pitchFamily="34" charset="0"/>
              </a:rPr>
              <a:t>Stannard</a:t>
            </a:r>
            <a:r>
              <a:rPr lang="en-US" altLang="en-US" sz="1200" dirty="0">
                <a:cs typeface="Arial" pitchFamily="34" charset="0"/>
              </a:rPr>
              <a:t> SR, Johnson NA (2004). Insulin resistance and elevated triglyceride in muscle: more important for survival than "thrifty" genes? J Physiol. Feb 1;554 (Pt 3):595-607. </a:t>
            </a:r>
          </a:p>
          <a:p>
            <a:pPr algn="just" eaLnBrk="1" hangingPunct="1">
              <a:spcBef>
                <a:spcPct val="50000"/>
              </a:spcBef>
            </a:pPr>
            <a:endParaRPr lang="en-US" altLang="en-US" sz="1200" dirty="0">
              <a:cs typeface="Arial" pitchFamily="34" charset="0"/>
            </a:endParaRPr>
          </a:p>
          <a:p>
            <a:pPr algn="just" eaLnBrk="1" hangingPunct="1">
              <a:spcBef>
                <a:spcPct val="50000"/>
              </a:spcBef>
            </a:pPr>
            <a:r>
              <a:rPr lang="en-US" altLang="en-US" sz="1400" dirty="0">
                <a:cs typeface="Arial" pitchFamily="34" charset="0"/>
              </a:rPr>
              <a:t>Maladaptive Stress Response:</a:t>
            </a:r>
          </a:p>
          <a:p>
            <a:pPr algn="just" eaLnBrk="1" hangingPunct="1">
              <a:spcBef>
                <a:spcPct val="50000"/>
              </a:spcBef>
              <a:buFontTx/>
              <a:buChar char="•"/>
            </a:pPr>
            <a:r>
              <a:rPr lang="en-US" altLang="en-US" sz="1200" dirty="0">
                <a:cs typeface="Arial" pitchFamily="34" charset="0"/>
              </a:rPr>
              <a:t> </a:t>
            </a:r>
            <a:r>
              <a:rPr lang="en-US" altLang="en-US" sz="1200" dirty="0" err="1">
                <a:cs typeface="Arial" pitchFamily="34" charset="0"/>
              </a:rPr>
              <a:t>Korte</a:t>
            </a:r>
            <a:r>
              <a:rPr lang="en-US" altLang="en-US" sz="1200" dirty="0">
                <a:cs typeface="Arial" pitchFamily="34" charset="0"/>
              </a:rPr>
              <a:t> SM, </a:t>
            </a:r>
            <a:r>
              <a:rPr lang="en-US" altLang="en-US" sz="1200" dirty="0" err="1">
                <a:cs typeface="Arial" pitchFamily="34" charset="0"/>
              </a:rPr>
              <a:t>Koolhaas</a:t>
            </a:r>
            <a:r>
              <a:rPr lang="en-US" altLang="en-US" sz="1200" dirty="0">
                <a:cs typeface="Arial" pitchFamily="34" charset="0"/>
              </a:rPr>
              <a:t> JM, Wingfield JC, McEwen BS (2005). The Darwinian concept of stress: benefits of </a:t>
            </a:r>
            <a:r>
              <a:rPr lang="en-US" altLang="en-US" sz="1200" dirty="0" err="1">
                <a:cs typeface="Arial" pitchFamily="34" charset="0"/>
              </a:rPr>
              <a:t>allostasis</a:t>
            </a:r>
            <a:r>
              <a:rPr lang="en-US" altLang="en-US" sz="1200" dirty="0">
                <a:cs typeface="Arial" pitchFamily="34" charset="0"/>
              </a:rPr>
              <a:t> and costs of allostatic load and the trade-offs in health and disease. </a:t>
            </a:r>
            <a:r>
              <a:rPr lang="en-US" altLang="en-US" sz="1200" dirty="0" err="1">
                <a:cs typeface="Arial" pitchFamily="34" charset="0"/>
              </a:rPr>
              <a:t>Neurosci</a:t>
            </a:r>
            <a:r>
              <a:rPr lang="en-US" altLang="en-US" sz="1200" dirty="0">
                <a:cs typeface="Arial" pitchFamily="34" charset="0"/>
              </a:rPr>
              <a:t> </a:t>
            </a:r>
            <a:r>
              <a:rPr lang="en-US" altLang="en-US" sz="1200" dirty="0" err="1">
                <a:cs typeface="Arial" pitchFamily="34" charset="0"/>
              </a:rPr>
              <a:t>Biobehav</a:t>
            </a:r>
            <a:r>
              <a:rPr lang="en-US" altLang="en-US" sz="1200" dirty="0">
                <a:cs typeface="Arial" pitchFamily="34" charset="0"/>
              </a:rPr>
              <a:t> Rev. Feb;29(1):3-38. </a:t>
            </a:r>
          </a:p>
          <a:p>
            <a:pPr eaLnBrk="1" hangingPunct="1">
              <a:spcBef>
                <a:spcPct val="50000"/>
              </a:spcBef>
              <a:buFontTx/>
              <a:buChar char="•"/>
            </a:pPr>
            <a:r>
              <a:rPr lang="en-US" altLang="en-US" sz="1200" dirty="0">
                <a:cs typeface="Arial" pitchFamily="34" charset="0"/>
              </a:rPr>
              <a:t> </a:t>
            </a:r>
            <a:r>
              <a:rPr lang="en-US" altLang="en-US" sz="1200" dirty="0" err="1">
                <a:cs typeface="Arial" pitchFamily="34" charset="0"/>
              </a:rPr>
              <a:t>Whybrow</a:t>
            </a:r>
            <a:r>
              <a:rPr lang="en-US" altLang="en-US" sz="1200" dirty="0">
                <a:cs typeface="Arial" pitchFamily="34" charset="0"/>
              </a:rPr>
              <a:t> PC (2005). American Mania: When More Is Not Enough. New York: W. W. Norton &amp; Company.</a:t>
            </a: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038600"/>
            <a:ext cx="695535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descr="http://www.dana.org/uploadedImages/Images/Content_Images/rev_v7n2calne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099" y="4248213"/>
            <a:ext cx="1745055" cy="241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7285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4" name="Group 4"/>
          <p:cNvGrpSpPr>
            <a:grpSpLocks/>
          </p:cNvGrpSpPr>
          <p:nvPr/>
        </p:nvGrpSpPr>
        <p:grpSpPr bwMode="auto">
          <a:xfrm>
            <a:off x="1418125" y="1066800"/>
            <a:ext cx="6553200" cy="5538788"/>
            <a:chOff x="2160" y="1008"/>
            <a:chExt cx="3456" cy="3114"/>
          </a:xfrm>
        </p:grpSpPr>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008"/>
              <a:ext cx="3456" cy="2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 y="3984"/>
              <a:ext cx="1051"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 Box 2"/>
          <p:cNvSpPr txBox="1">
            <a:spLocks noChangeArrowheads="1"/>
          </p:cNvSpPr>
          <p:nvPr/>
        </p:nvSpPr>
        <p:spPr bwMode="auto">
          <a:xfrm>
            <a:off x="1819747" y="304800"/>
            <a:ext cx="57846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cs typeface="Arial" pitchFamily="34" charset="0"/>
              </a:rPr>
              <a:t>Evolutionary (or Darwinian) Medicine</a:t>
            </a:r>
          </a:p>
        </p:txBody>
      </p:sp>
    </p:spTree>
    <p:extLst>
      <p:ext uri="{BB962C8B-B14F-4D97-AF65-F5344CB8AC3E}">
        <p14:creationId xmlns:p14="http://schemas.microsoft.com/office/powerpoint/2010/main" val="29467628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838200"/>
            <a:ext cx="6096000" cy="1676400"/>
          </a:xfrm>
        </p:spPr>
        <p:txBody>
          <a:bodyPr>
            <a:normAutofit/>
          </a:bodyPr>
          <a:lstStyle/>
          <a:p>
            <a:pPr marL="0" indent="0">
              <a:buNone/>
            </a:pPr>
            <a:r>
              <a:rPr lang="en-US" sz="9600" b="1" dirty="0" smtClean="0"/>
              <a:t>Questions?</a:t>
            </a:r>
            <a:endParaRPr lang="en-US" sz="96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438400"/>
            <a:ext cx="3810000" cy="396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91850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HST_TIMELINE" val="25.5|41.9|54.8|70.3|93.5|109.0"/>
  <p:tag name="HST_TIMELINE_INTERVALS" val="|25.5|16.3|13.0|15.5|23.2"/>
  <p:tag name="TIMING" val="|25.5|16.3|13.0|15.5|23.2"/>
  <p:tag name="HST_ACTIVE_THIS_SESSION" val="NO"/>
</p:tagLst>
</file>

<file path=ppt/tags/tag2.xml><?xml version="1.0" encoding="utf-8"?>
<p:tagLst xmlns:a="http://schemas.openxmlformats.org/drawingml/2006/main" xmlns:r="http://schemas.openxmlformats.org/officeDocument/2006/relationships" xmlns:p="http://schemas.openxmlformats.org/presentationml/2006/main">
  <p:tag name="HST_TIMELINE" val="10.2|35.5|65.5"/>
  <p:tag name="HST_TIMELINE_INTERVALS" val="|10.2|25.3"/>
  <p:tag name="TIMING" val="|10.2|25.3"/>
  <p:tag name="HST_ACTIVE_THIS_SESSION" val="NO"/>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53886</TotalTime>
  <Words>4453</Words>
  <Application>Microsoft Office PowerPoint</Application>
  <PresentationFormat>On-screen Show (4:3)</PresentationFormat>
  <Paragraphs>773</Paragraphs>
  <Slides>99</Slides>
  <Notes>15</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99</vt:i4>
      </vt:variant>
    </vt:vector>
  </HeadingPairs>
  <TitlesOfParts>
    <vt:vector size="104" baseType="lpstr">
      <vt:lpstr>Office Theme</vt:lpstr>
      <vt:lpstr>Photo Editor Photo</vt:lpstr>
      <vt:lpstr>Bitmap Image</vt:lpstr>
      <vt:lpstr>Worksheet</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Hardy-Weinberg Equilibrium (1908): Population Diagnostics</vt:lpstr>
      <vt:lpstr>Genotype Frequencies: CCR5 and Deletion Allele</vt:lpstr>
      <vt:lpstr>Deviations from Hardy-Weinberg Equilibrium </vt:lpstr>
      <vt:lpstr>Diseases That Exhibit Allele Frequency Differences</vt:lpstr>
      <vt:lpstr>Population Genetic Substructure in Finland  The population in Finland was originally quite isolated, and it expanded over 10-fold in the past 300 years.  The isolation and population expansion allowed the population to develop a distinctive pattern of single-gene disorders.</vt:lpstr>
      <vt:lpstr>Population Genetic Substructure in Finland: Diseases</vt:lpstr>
      <vt:lpstr>PowerPoint Presentation</vt:lpstr>
      <vt:lpstr>PowerPoint Presentation</vt:lpstr>
      <vt:lpstr>PowerPoint Presentation</vt:lpstr>
      <vt:lpstr>PowerPoint Presentation</vt:lpstr>
      <vt:lpstr>PowerPoint Presentation</vt:lpstr>
      <vt:lpstr>PowerPoint Presentation</vt:lpstr>
      <vt:lpstr>International Haplotype Map (‘HapMap’) Project (www.hapmap.org)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Cranial Morphology Spatially Structured in Europe</vt:lpstr>
      <vt:lpstr>Analysis Suggests Variation Spatially Structured</vt:lpstr>
      <vt:lpstr>Several Cranial Lengths Vary Along NW–SE Axis</vt:lpstr>
      <vt:lpstr>PowerPoint Presentation</vt:lpstr>
      <vt:lpstr>PowerPoint Presentation</vt:lpstr>
      <vt:lpstr>NW–SE Admixture Explains Small Variation in Brain Measures Independently of Height</vt:lpstr>
      <vt:lpstr>NW–SE Admixture Explains Small Variation in Brain Measures Independently of Height</vt:lpstr>
      <vt:lpstr>Anterior Shift in Cortical Areas Along NW–SE Axis</vt:lpstr>
      <vt:lpstr>Frontotemporal Regions Are Most Affected by NW European Genetic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Admixture Studies Using AIMs:  African Americans and Costa Ricans</vt:lpstr>
      <vt:lpstr>Estimating ‘Degree’ of Admixture Using Ancestry Informative Markers (“AIMs”)</vt:lpstr>
      <vt:lpstr>PowerPoint Presentation</vt:lpstr>
      <vt:lpstr>PowerPoint Presentation</vt:lpstr>
      <vt:lpstr>PowerPoint Presentation</vt:lpstr>
      <vt:lpstr>PowerPoint Presentation</vt:lpstr>
      <vt:lpstr>PowerPoint Presentation</vt:lpstr>
      <vt:lpstr>PowerPoint Presentation</vt:lpstr>
      <vt:lpstr>Native American Ancestry and Body Mass Index</vt:lpstr>
      <vt:lpstr>PowerPoint Presentation</vt:lpstr>
      <vt:lpstr>Correlations Between Measures of NA Identity</vt:lpstr>
      <vt:lpstr>Correlations Between NA Identity and BMI</vt:lpstr>
      <vt:lpstr>Multiple Regression Models Predicting BMI</vt:lpstr>
      <vt:lpstr>PowerPoint Presentation</vt:lpstr>
      <vt:lpstr>PowerPoint Presentation</vt:lpstr>
      <vt:lpstr>PowerPoint Presentation</vt:lpstr>
      <vt:lpstr>PowerPoint Presentation</vt:lpstr>
      <vt:lpstr>PowerPoint Presentation</vt:lpstr>
      <vt:lpstr>Population Biology is Ubiquitous…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Contemporary Quantitative Biomedical Population Genetics</dc:title>
  <dc:creator>nschork</dc:creator>
  <cp:lastModifiedBy>nschork</cp:lastModifiedBy>
  <cp:revision>93</cp:revision>
  <cp:lastPrinted>2016-02-22T02:54:45Z</cp:lastPrinted>
  <dcterms:created xsi:type="dcterms:W3CDTF">2015-11-12T00:45:39Z</dcterms:created>
  <dcterms:modified xsi:type="dcterms:W3CDTF">2016-02-22T03:48:35Z</dcterms:modified>
</cp:coreProperties>
</file>